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2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heme/theme2.xml" ContentType="application/vnd.openxmlformats-officedocument.theme+xml"/>
  <Override PartName="/ppt/ink/ink6.xml" ContentType="application/inkml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authors.xml" ContentType="application/vnd.ms-powerpoint.author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7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8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sldIdLst>
    <p:sldId id="256" r:id="rId5"/>
    <p:sldId id="400" r:id="rId6"/>
    <p:sldId id="401" r:id="rId7"/>
    <p:sldId id="473" r:id="rId8"/>
    <p:sldId id="430" r:id="rId9"/>
    <p:sldId id="431" r:id="rId10"/>
    <p:sldId id="432" r:id="rId11"/>
    <p:sldId id="479" r:id="rId12"/>
    <p:sldId id="402" r:id="rId13"/>
    <p:sldId id="474" r:id="rId14"/>
    <p:sldId id="475" r:id="rId15"/>
    <p:sldId id="476" r:id="rId16"/>
    <p:sldId id="435" r:id="rId17"/>
    <p:sldId id="480" r:id="rId18"/>
    <p:sldId id="483" r:id="rId19"/>
    <p:sldId id="481" r:id="rId20"/>
    <p:sldId id="482" r:id="rId21"/>
    <p:sldId id="484" r:id="rId22"/>
    <p:sldId id="485" r:id="rId23"/>
    <p:sldId id="486" r:id="rId24"/>
    <p:sldId id="488" r:id="rId25"/>
    <p:sldId id="489" r:id="rId26"/>
    <p:sldId id="490" r:id="rId27"/>
    <p:sldId id="491" r:id="rId28"/>
    <p:sldId id="492" r:id="rId29"/>
    <p:sldId id="493" r:id="rId30"/>
    <p:sldId id="494" r:id="rId31"/>
    <p:sldId id="496" r:id="rId32"/>
    <p:sldId id="478" r:id="rId33"/>
    <p:sldId id="466" r:id="rId34"/>
    <p:sldId id="32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0F2B1EA-E007-47FB-9048-F467188733CB}">
          <p14:sldIdLst>
            <p14:sldId id="256"/>
            <p14:sldId id="400"/>
            <p14:sldId id="401"/>
            <p14:sldId id="473"/>
            <p14:sldId id="430"/>
            <p14:sldId id="431"/>
            <p14:sldId id="432"/>
            <p14:sldId id="479"/>
            <p14:sldId id="402"/>
            <p14:sldId id="474"/>
            <p14:sldId id="475"/>
            <p14:sldId id="476"/>
            <p14:sldId id="435"/>
            <p14:sldId id="480"/>
            <p14:sldId id="483"/>
            <p14:sldId id="481"/>
            <p14:sldId id="482"/>
            <p14:sldId id="484"/>
            <p14:sldId id="485"/>
            <p14:sldId id="486"/>
            <p14:sldId id="488"/>
            <p14:sldId id="489"/>
            <p14:sldId id="490"/>
            <p14:sldId id="491"/>
            <p14:sldId id="492"/>
            <p14:sldId id="493"/>
            <p14:sldId id="494"/>
            <p14:sldId id="496"/>
            <p14:sldId id="478"/>
          </p14:sldIdLst>
        </p14:section>
        <p14:section name="Untitled Section" id="{D77DD7D4-E51B-46AC-9FC5-FC983FC0EF95}">
          <p14:sldIdLst>
            <p14:sldId id="466"/>
            <p14:sldId id="32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7171C05-04B0-3D97-6544-714DF658B2A2}" name="Freitag, Carolyn M" initials="FCM" userId="S::cmfreitag@ncdot.gov::fb50cf50-5353-404c-a8ed-eae6fc37ae6d" providerId="AD"/>
  <p188:author id="{D432890C-0217-10DA-9480-F79B2F19E15F}" name="Meyer, Adam Migliore" initials="AMM" userId="Meyer, Adam Migliore" providerId="None"/>
  <p188:author id="{8699541B-59A4-813D-58CD-8DE7051CFF3B}" name="Kim, Daehee" initials="KD" userId="S::daehee.kim@aecom.com::d15a2fb5-3f60-4f88-b0ef-7e2a309e34bf" providerId="AD"/>
  <p188:author id="{6E82AE66-D885-39C5-6F43-22DB3DA11FFC}" name="Meyer, Adam" initials="AM" userId="S::adam.migliore.meyer@aecom.com::2c5de94b-5500-4602-be12-4120d2194086" providerId="AD"/>
  <p188:author id="{C3F222F2-FBF7-8808-08C4-5D3B368D15A0}" name="Thottam, Alisha" initials="AT" userId="S::alisha.thottam@aecom.com::c6a899ff-d56f-4aed-b053-c6ee4afc4fe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, Daehee" initials="KD" lastIdx="3" clrIdx="0">
    <p:extLst>
      <p:ext uri="{19B8F6BF-5375-455C-9EA6-DF929625EA0E}">
        <p15:presenceInfo xmlns:p15="http://schemas.microsoft.com/office/powerpoint/2012/main" userId="S::daehee.kim@aecom.com::d15a2fb5-3f60-4f88-b0ef-7e2a309e34bf" providerId="AD"/>
      </p:ext>
    </p:extLst>
  </p:cmAuthor>
  <p:cmAuthor id="2" name="Motsinger, Suraiya" initials="MS" lastIdx="57" clrIdx="1">
    <p:extLst>
      <p:ext uri="{19B8F6BF-5375-455C-9EA6-DF929625EA0E}">
        <p15:presenceInfo xmlns:p15="http://schemas.microsoft.com/office/powerpoint/2012/main" userId="S::Suraiya.Motsinger@aecom.com::114376ae-2d7a-4ed2-96c0-183bd0e75d98" providerId="AD"/>
      </p:ext>
    </p:extLst>
  </p:cmAuthor>
  <p:cmAuthor id="3" name="Freitag, Carolyn M" initials="FCM" lastIdx="29" clrIdx="2">
    <p:extLst>
      <p:ext uri="{19B8F6BF-5375-455C-9EA6-DF929625EA0E}">
        <p15:presenceInfo xmlns:p15="http://schemas.microsoft.com/office/powerpoint/2012/main" userId="S::cmfreitag@ncdot.gov::fb50cf50-5353-404c-a8ed-eae6fc37ae6d" providerId="AD"/>
      </p:ext>
    </p:extLst>
  </p:cmAuthor>
  <p:cmAuthor id="4" name="Meyer, Adam Migliore" initials="MAM" lastIdx="17" clrIdx="3">
    <p:extLst>
      <p:ext uri="{19B8F6BF-5375-455C-9EA6-DF929625EA0E}">
        <p15:presenceInfo xmlns:p15="http://schemas.microsoft.com/office/powerpoint/2012/main" userId="S::adam.migliore.meyer@aecom.com::2c5de94b-5500-4602-be12-4120d21940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964C"/>
    <a:srgbClr val="0F3C60"/>
    <a:srgbClr val="FFFFFF"/>
    <a:srgbClr val="29AAE2"/>
    <a:srgbClr val="093B60"/>
    <a:srgbClr val="0070C0"/>
    <a:srgbClr val="FF0000"/>
    <a:srgbClr val="57BD88"/>
    <a:srgbClr val="000000"/>
    <a:srgbClr val="013E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683" autoAdjust="0"/>
  </p:normalViewPr>
  <p:slideViewPr>
    <p:cSldViewPr snapToGrid="0">
      <p:cViewPr varScale="1">
        <p:scale>
          <a:sx n="68" d="100"/>
          <a:sy n="68" d="100"/>
        </p:scale>
        <p:origin x="116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customXml" Target="../customXml/item4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8T16:38:48.90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0,'2362'25'0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7T19:33:04.3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0,'6681'102'0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7T19:33:07.66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0 178 0,'6706'-178'0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7T19:33:15.01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26 0,'6809'-26'0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3T21:51:44.95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0,'2590'26'0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03T21:53:50.95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3,'157'-3,"171"6,-211 7,123 5,-209-13,53 8,18 2,603-8,-362-7,1107 3,-1428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3T21:53:53.81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0,'3302'24'0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9:32:28.36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1,'4038'0,"-4014"0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7T19:32:32.68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0,'6122'26'0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9:32:37.66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1,'0'57,"15"110,-10-125,-1 84,-1-18,2-64,2 0,19 59,-16-66,-1 0,-1 1,3 65,-12 569,2-653,1 0,8 33,2 24,-11-51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7T19:32:41.43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0,'26'2210'0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7T19:32:49.5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52 0,'2133'-52'0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7T19:32:54.79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0,'6654'229'0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9:32:58.1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0 102,'4804'0,"-4767"-3,-1-1,0-2,0-1,36-12,-33 8,0 1,0 3,48-4,75-1,62 0,369 13,-566-1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7T19:33:00.73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0,'6959'101'0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87481-3644-47D8-BF18-62107D2F74FC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18B325-EA8C-4A83-BB28-D5A2B276B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341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8B325-EA8C-4A83-BB28-D5A2B276BD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364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51065-4A7F-C308-14D9-A152D399F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B601AC-DB1F-A336-09CE-5F113CF322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1B1F72-16BB-018F-FD65-457D2C0643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E549FD-1974-F8FC-639B-04417B1321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8B325-EA8C-4A83-BB28-D5A2B276BD7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15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69CC8-CB15-67C1-F4BF-864E6CBE2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A0CBA1-0353-DEBD-6365-B6AE26DE95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F3BED4-6EA0-6F7F-8DA3-8BABD8122B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0F94A-D18C-B960-09C0-633106A4A9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8B325-EA8C-4A83-BB28-D5A2B276BD7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06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A9EFA-6402-0E30-7930-F7F66CFB7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2E1708-FB1E-F641-BCD3-691F5D94F7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00D1A4-4E50-0036-F430-5AD11A6372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D93580-29CE-7E88-D70D-0A7A9F1786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8B325-EA8C-4A83-BB28-D5A2B276BD7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260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504AA-7B00-1A12-1695-CDCD46D53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178B19-44ED-31AE-F7E3-E89B7434C5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1F4848-D7A2-6B7F-16E6-DD1681A6F0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415CE-761F-9313-EFAF-2B23D1AE4F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8B325-EA8C-4A83-BB28-D5A2B276BD7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45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F84DE-F3AD-C5A7-23A0-1AEFD0F57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9D785B-E090-1F12-F7C2-CCA59602E5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3FFAA4-9536-3B71-B3CA-A1DB10C66A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6F6CCC-8AB1-E3C4-B42B-95B56D4D47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8B325-EA8C-4A83-BB28-D5A2B276BD7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6382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4A645-950B-5A27-29D2-CA5A0D81F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676253-11E5-9CE5-70FA-B0C83F0FF4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2E5162-B207-B5C0-DE00-956870569C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59440-E222-9ECF-0F5A-0A42955E2E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8B325-EA8C-4A83-BB28-D5A2B276BD7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938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801BC-D556-AAEA-F733-1F0A026BF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493B72-CA1C-DF53-BDF0-94FB3C8E83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BB0307-BAC1-3C98-1FAD-4862DD29D6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368229-D5C6-8A20-7ECA-3E268FE736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8B325-EA8C-4A83-BB28-D5A2B276BD7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4555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A0746-0CBA-5FB6-8D0A-12D13206C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F5440D-AAEA-FBC0-D5C1-18E88704F1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29056D-B87D-7F22-96C6-16004DBC20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5A44A-0185-FEE6-4972-B3C9B93F92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8B325-EA8C-4A83-BB28-D5A2B276BD7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6216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4B4D3-5FFC-368D-DF83-AD79ABD34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3BBD91-1044-5932-A994-E3918A979F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28B3BD-DC10-F3AB-EDE8-FB56454129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004BB4-31E8-4931-344E-75E272BBB0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8B325-EA8C-4A83-BB28-D5A2B276BD7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2674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207C5-0A67-CCE0-E93F-0FBF5E823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4AB7EB-F574-1F40-3A25-7C05654C77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28557E-CE9C-9BEE-7159-16DB3FFA02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61D8A0-194D-2987-F8D0-8DBE30FCB3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8B325-EA8C-4A83-BB28-D5A2B276BD7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0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8B325-EA8C-4A83-BB28-D5A2B276BD7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211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0EEBA-F859-4E45-DF1C-0B40485EA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A1ABFC-6351-3450-B306-0EB784228F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04EF1D-CF34-C68B-D663-ECAD3E68DF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1D38F9-CC55-23B6-603D-CC2675161A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8B325-EA8C-4A83-BB28-D5A2B276BD7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753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72815-1868-4123-E763-536921C4C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38D28B-CA01-25C3-B309-D7043D8975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229C7D-7B78-FF56-5434-075CE758B1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7D66D-34E3-EF54-35BD-A4105DEB50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8B325-EA8C-4A83-BB28-D5A2B276BD7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939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D462B-606F-7042-11A5-C5AD07849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539947-0C85-7F04-341B-1EBFCB938E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984C2E-9393-0696-BE3E-37B08608F2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F14DB-A04F-A705-CAE4-18134D9D52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8B325-EA8C-4A83-BB28-D5A2B276BD7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973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E6163-E071-7378-DD4E-E8AF12B48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540CCF-3CD2-0EB9-1DA5-17C1369D34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FEDBFD-CF2B-DF9F-BB6F-62E96C0286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30107-D80B-F30E-4C9F-2518AB7362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8B325-EA8C-4A83-BB28-D5A2B276BD7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253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45119-351C-CCF5-9BB0-0850D82F1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141D36-5785-C789-E8F9-3200F2148A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7E84BC-0E16-D2BB-C89F-1D0D6D1B1D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B1F51B-21C0-4C71-8087-007EB195CD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8B325-EA8C-4A83-BB28-D5A2B276BD7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38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32773-7D2A-D019-5DA9-BE14C1EEA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3E9F47-E3A2-D7A4-A200-CFC7B6F1F1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494EE6-FF07-643D-F349-C3E00C9DFA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055C7-77C6-DC58-09D3-A1DDC62717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8B325-EA8C-4A83-BB28-D5A2B276BD7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154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F3BC3-6069-0109-6E5A-0BBBA118A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187F2D-D65E-2946-FD4B-8154C67C62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F657FB-7B9D-E931-2803-EFDF71054D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5A9D9-190D-AD18-DCCE-08186FFA8A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8B325-EA8C-4A83-BB28-D5A2B276BD7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769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7A8BD-B70B-3A01-FB53-F7CEE1C03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30C171-B2E3-B686-10C8-0C9E89B05C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EB7E08-751C-E4C3-4285-3BB0A4A3EF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E4679-3B67-B2C9-F23B-87E4656446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8B325-EA8C-4A83-BB28-D5A2B276BD7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302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FD15A-2CDD-65CD-7055-193C0B87C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70804D-9635-DC44-E690-4A331B4452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82DF50-A70A-1141-F020-E34817EF05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3F739A-DCD6-AFFD-8856-AC6C04BE72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8B325-EA8C-4A83-BB28-D5A2B276BD7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138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A3018-F752-1B78-DB0B-A89E7B708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D28AA0-963F-583E-66EC-E251C80DBF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2BF4C8-2C2E-71D5-25BE-80763C17CA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4946A-97D1-2CFB-13CC-5833EF8FF7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8B325-EA8C-4A83-BB28-D5A2B276BD7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930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Unified Grant Application is a new platform for guidance and instruction for the submittal of all public transportation grants, except specific ones such as TDM.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UGA Guidance consists of three parts just like this training material: Background/Eligible Applicants; Eligible Expenditures; and Application Processes. You will find the same information in the UGA Guidance.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8B325-EA8C-4A83-BB28-D5A2B276BD7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983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8B325-EA8C-4A83-BB28-D5A2B276BD7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1022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8B325-EA8C-4A83-BB28-D5A2B276BD7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854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55173-B14D-ED5F-9356-A6D104A03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8BD755-D64D-41F5-3636-87A2817F0B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B83AC1-397F-4A99-D6E0-8664B41730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A5036-5EFF-60F4-F4A6-85011D017E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8B325-EA8C-4A83-BB28-D5A2B276BD7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35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8B325-EA8C-4A83-BB28-D5A2B276BD7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975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8B325-EA8C-4A83-BB28-D5A2B276BD7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358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8B325-EA8C-4A83-BB28-D5A2B276BD7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36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EE741-EBD2-8B1C-8518-E6B595E10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8A9CE4-E240-FC4D-ADE0-A2BF7C18F2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3527BC-9F3C-01D4-5000-C6B0783D97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1EBC0-95C5-2BC9-6695-A03789B1B9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8B325-EA8C-4A83-BB28-D5A2B276BD7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37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UGA Guidance can be accessed through Connect NCDOT website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8B325-EA8C-4A83-BB28-D5A2B276BD7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13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51F3E-ECDA-4BB7-B06A-276FAA7BA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B49C8F-CBAB-4424-9283-9C0CFE708F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9483C-7A04-424A-89DA-1A27F4B8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F26BB-4B80-4A51-907F-D4496F52B759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9FF95-7437-4B20-B570-E6AC3D58D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B6EBD-6A60-4785-BF41-5EE25F4DB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8C09A-D417-40CB-AA5D-63A5DBB67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899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2E7F4-C3B1-4525-A6BC-0CF5297AF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144388-97EA-4B69-9608-AE8420B6F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CE7EF-8010-4AED-A00D-6C6A306BE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F26BB-4B80-4A51-907F-D4496F52B759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96E8E-956F-4326-876E-08C9183AA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DE012-90A8-4B8D-858C-4AEC3A2C4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8C09A-D417-40CB-AA5D-63A5DBB67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006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E0B9B2-8180-4587-BF33-E048B4B594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08ACF2-D9A1-419A-BCA2-30D47A713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52799-DAD3-448F-9F8D-2CF0ECC75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F26BB-4B80-4A51-907F-D4496F52B759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13B20-5599-4BE8-9968-39CD528DD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84883-622A-416B-AEC8-B6BA8F8AA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8C09A-D417-40CB-AA5D-63A5DBB67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424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87BBB-3FF2-4693-A72E-AB9B89E74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72C01-8921-40DD-BF9A-F357189BE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EE5E2-D04B-4045-B59D-CF7B27699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F26BB-4B80-4A51-907F-D4496F52B759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4628F-4441-4A62-8092-E01AE6B6A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D7C08B-F230-4C57-B3B4-01D615F50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8C09A-D417-40CB-AA5D-63A5DBB67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499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20FDF-2C99-46FB-AE9C-6CA3619DB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550A1-47B9-4E38-A68A-A714FF6FE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C884D-162D-4A6A-AEC0-5FA3B4FF3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F26BB-4B80-4A51-907F-D4496F52B759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1DA42-C009-4CF4-8F2A-49747E094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57D2C-C033-4BD4-8BF6-539C12BA0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8C09A-D417-40CB-AA5D-63A5DBB67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27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B4CF7-9BE4-419A-9BF9-E10556FEF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778FD-711D-4C7E-8E73-67E18E2430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4B8F3E-624C-4C6D-805B-13D373203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09BCCB-4CC5-4B65-8631-492BCCCFC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F26BB-4B80-4A51-907F-D4496F52B759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79C341-B7CB-4EB6-BE67-8E1B279D8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B3E522-5860-4407-9CF4-3BF36EA2D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8C09A-D417-40CB-AA5D-63A5DBB67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204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526AE-F403-4C13-986A-D9D8C735C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7DBF6-CDEE-4860-899C-8A0212CA6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5C21C3-29B2-4887-A870-CC6846063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49809E-1205-47F9-B3E1-FED12A7C7E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DAEC53-B476-43DF-A42F-E2405419ED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EE9631-79E1-4A09-AC75-56D5A9F6C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F26BB-4B80-4A51-907F-D4496F52B759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72B901-B2D9-43BE-8616-BBB88AD82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2C1E4F-E344-4744-B9FE-55844746D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8C09A-D417-40CB-AA5D-63A5DBB67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553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A29BE-3AED-4789-9DD6-C5127DA4A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8FC014-E278-4DC9-AC6B-35B2C4D52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F26BB-4B80-4A51-907F-D4496F52B759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39EDE0-09B9-4DE7-9057-D53A39AE8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6CB042-9010-41D3-9079-A340A04B9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8C09A-D417-40CB-AA5D-63A5DBB67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46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00C04A-E41C-41A7-8DBB-5F6E1A066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F26BB-4B80-4A51-907F-D4496F52B759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24F7D7-C864-4D8B-B3D5-88B8909AA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785D6-A94B-486B-ABCD-58EECC10F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8C09A-D417-40CB-AA5D-63A5DBB67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09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8EB20-B335-4624-88F3-54C41F6B6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11C72-6E05-47DE-980A-58E004259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5D0F2E-10C5-4236-AB85-696E21666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EC0D1C-E6A1-4C78-92F8-4281B6C14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F26BB-4B80-4A51-907F-D4496F52B759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54A24A-146E-4816-BCB6-A64E07D6D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31BA9E-C173-4BFC-AF40-65F92004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8C09A-D417-40CB-AA5D-63A5DBB67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199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37D48-9AB8-40D2-BD9C-8C1AD79B3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FAE50-27A9-43B7-9EFB-A69C8F9948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9925B8-865C-4582-B1F1-394056DC64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BD5D92-071C-49C7-8776-328FE3438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F26BB-4B80-4A51-907F-D4496F52B759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38209-CF5E-48FC-93EC-B60F312EC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97866-578D-455A-86A4-507C43C32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8C09A-D417-40CB-AA5D-63A5DBB67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05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204279-2900-4982-A12C-7D0879237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4BB91-35D3-4E94-8149-C114AAA87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D6AE2-9503-4215-91E3-66E2C85A8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F26BB-4B80-4A51-907F-D4496F52B759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7DE7C1-4218-47BD-8139-2CA4F4E34E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CD953-F557-46BD-88D5-C1CFC7830B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8C09A-D417-40CB-AA5D-63A5DBB67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916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customXml" Target="../ink/ink1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customXml" Target="../ink/ink6.xml"/><Relationship Id="rId18" Type="http://schemas.openxmlformats.org/officeDocument/2006/relationships/image" Target="../media/image38.png"/><Relationship Id="rId26" Type="http://schemas.openxmlformats.org/officeDocument/2006/relationships/image" Target="../media/image42.png"/><Relationship Id="rId3" Type="http://schemas.openxmlformats.org/officeDocument/2006/relationships/image" Target="../media/image30.png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35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customXml" Target="../ink/ink5.xml"/><Relationship Id="rId24" Type="http://schemas.openxmlformats.org/officeDocument/2006/relationships/image" Target="../media/image41.png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10" Type="http://schemas.openxmlformats.org/officeDocument/2006/relationships/image" Target="../media/image34.png"/><Relationship Id="rId19" Type="http://schemas.openxmlformats.org/officeDocument/2006/relationships/customXml" Target="../ink/ink9.xml"/><Relationship Id="rId4" Type="http://schemas.openxmlformats.org/officeDocument/2006/relationships/customXml" Target="../ink/ink2.xml"/><Relationship Id="rId9" Type="http://schemas.openxmlformats.org/officeDocument/2006/relationships/customXml" Target="../ink/ink4.xml"/><Relationship Id="rId14" Type="http://schemas.openxmlformats.org/officeDocument/2006/relationships/image" Target="../media/image36.png"/><Relationship Id="rId22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.xml"/><Relationship Id="rId3" Type="http://schemas.openxmlformats.org/officeDocument/2006/relationships/image" Target="../media/image3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.xml"/><Relationship Id="rId5" Type="http://schemas.openxmlformats.org/officeDocument/2006/relationships/image" Target="../media/image44.png"/><Relationship Id="rId4" Type="http://schemas.openxmlformats.org/officeDocument/2006/relationships/customXml" Target="../ink/ink13.xml"/><Relationship Id="rId9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svg"/><Relationship Id="rId4" Type="http://schemas.openxmlformats.org/officeDocument/2006/relationships/image" Target="../media/image3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kmspence1@ncdot.gov" TargetMode="External"/><Relationship Id="rId5" Type="http://schemas.openxmlformats.org/officeDocument/2006/relationships/hyperlink" Target="mailto:cmfreitag@ncdot.gov" TargetMode="External"/><Relationship Id="rId4" Type="http://schemas.openxmlformats.org/officeDocument/2006/relationships/image" Target="../media/image3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6027730-4596-4D39-837F-31452951B46E}"/>
              </a:ext>
            </a:extLst>
          </p:cNvPr>
          <p:cNvSpPr/>
          <p:nvPr/>
        </p:nvSpPr>
        <p:spPr>
          <a:xfrm rot="10800000">
            <a:off x="4590046" y="1894513"/>
            <a:ext cx="7611929" cy="4132032"/>
          </a:xfrm>
          <a:custGeom>
            <a:avLst/>
            <a:gdLst>
              <a:gd name="connsiteX0" fmla="*/ 20320 w 6035040"/>
              <a:gd name="connsiteY0" fmla="*/ 0 h 3525520"/>
              <a:gd name="connsiteX1" fmla="*/ 6035040 w 6035040"/>
              <a:gd name="connsiteY1" fmla="*/ 0 h 3525520"/>
              <a:gd name="connsiteX2" fmla="*/ 4368800 w 6035040"/>
              <a:gd name="connsiteY2" fmla="*/ 3525520 h 3525520"/>
              <a:gd name="connsiteX3" fmla="*/ 0 w 6035040"/>
              <a:gd name="connsiteY3" fmla="*/ 3525520 h 3525520"/>
              <a:gd name="connsiteX4" fmla="*/ 20320 w 6035040"/>
              <a:gd name="connsiteY4" fmla="*/ 0 h 3525520"/>
              <a:gd name="connsiteX0" fmla="*/ 0 w 6037580"/>
              <a:gd name="connsiteY0" fmla="*/ 0 h 3529330"/>
              <a:gd name="connsiteX1" fmla="*/ 6037580 w 6037580"/>
              <a:gd name="connsiteY1" fmla="*/ 3810 h 3529330"/>
              <a:gd name="connsiteX2" fmla="*/ 4371340 w 6037580"/>
              <a:gd name="connsiteY2" fmla="*/ 3529330 h 3529330"/>
              <a:gd name="connsiteX3" fmla="*/ 2540 w 6037580"/>
              <a:gd name="connsiteY3" fmla="*/ 3529330 h 3529330"/>
              <a:gd name="connsiteX4" fmla="*/ 0 w 6037580"/>
              <a:gd name="connsiteY4" fmla="*/ 0 h 3529330"/>
              <a:gd name="connsiteX0" fmla="*/ 0 w 6326947"/>
              <a:gd name="connsiteY0" fmla="*/ 7765 h 3537095"/>
              <a:gd name="connsiteX1" fmla="*/ 6326947 w 6326947"/>
              <a:gd name="connsiteY1" fmla="*/ 0 h 3537095"/>
              <a:gd name="connsiteX2" fmla="*/ 4371340 w 6326947"/>
              <a:gd name="connsiteY2" fmla="*/ 3537095 h 3537095"/>
              <a:gd name="connsiteX3" fmla="*/ 2540 w 6326947"/>
              <a:gd name="connsiteY3" fmla="*/ 3537095 h 3537095"/>
              <a:gd name="connsiteX4" fmla="*/ 0 w 6326947"/>
              <a:gd name="connsiteY4" fmla="*/ 7765 h 3537095"/>
              <a:gd name="connsiteX0" fmla="*/ 0 w 7530907"/>
              <a:gd name="connsiteY0" fmla="*/ 0 h 3544570"/>
              <a:gd name="connsiteX1" fmla="*/ 7530907 w 7530907"/>
              <a:gd name="connsiteY1" fmla="*/ 7475 h 3544570"/>
              <a:gd name="connsiteX2" fmla="*/ 5575300 w 7530907"/>
              <a:gd name="connsiteY2" fmla="*/ 3544570 h 3544570"/>
              <a:gd name="connsiteX3" fmla="*/ 1206500 w 7530907"/>
              <a:gd name="connsiteY3" fmla="*/ 3544570 h 3544570"/>
              <a:gd name="connsiteX4" fmla="*/ 0 w 7530907"/>
              <a:gd name="connsiteY4" fmla="*/ 0 h 3544570"/>
              <a:gd name="connsiteX0" fmla="*/ 3274 w 7534181"/>
              <a:gd name="connsiteY0" fmla="*/ 0 h 3582670"/>
              <a:gd name="connsiteX1" fmla="*/ 7534181 w 7534181"/>
              <a:gd name="connsiteY1" fmla="*/ 7475 h 3582670"/>
              <a:gd name="connsiteX2" fmla="*/ 5578574 w 7534181"/>
              <a:gd name="connsiteY2" fmla="*/ 3544570 h 3582670"/>
              <a:gd name="connsiteX3" fmla="*/ 99 w 7534181"/>
              <a:gd name="connsiteY3" fmla="*/ 3582670 h 3582670"/>
              <a:gd name="connsiteX4" fmla="*/ 3274 w 7534181"/>
              <a:gd name="connsiteY4" fmla="*/ 0 h 3582670"/>
              <a:gd name="connsiteX0" fmla="*/ 3274 w 7534181"/>
              <a:gd name="connsiteY0" fmla="*/ 0 h 3547946"/>
              <a:gd name="connsiteX1" fmla="*/ 7534181 w 7534181"/>
              <a:gd name="connsiteY1" fmla="*/ 7475 h 3547946"/>
              <a:gd name="connsiteX2" fmla="*/ 5578574 w 7534181"/>
              <a:gd name="connsiteY2" fmla="*/ 3544570 h 3547946"/>
              <a:gd name="connsiteX3" fmla="*/ 99 w 7534181"/>
              <a:gd name="connsiteY3" fmla="*/ 3547946 h 3547946"/>
              <a:gd name="connsiteX4" fmla="*/ 3274 w 7534181"/>
              <a:gd name="connsiteY4" fmla="*/ 0 h 3547946"/>
              <a:gd name="connsiteX0" fmla="*/ 3274 w 8332834"/>
              <a:gd name="connsiteY0" fmla="*/ 1474084 h 5022030"/>
              <a:gd name="connsiteX1" fmla="*/ 8332834 w 8332834"/>
              <a:gd name="connsiteY1" fmla="*/ 0 h 5022030"/>
              <a:gd name="connsiteX2" fmla="*/ 5578574 w 8332834"/>
              <a:gd name="connsiteY2" fmla="*/ 5018654 h 5022030"/>
              <a:gd name="connsiteX3" fmla="*/ 99 w 8332834"/>
              <a:gd name="connsiteY3" fmla="*/ 5022030 h 5022030"/>
              <a:gd name="connsiteX4" fmla="*/ 3274 w 8332834"/>
              <a:gd name="connsiteY4" fmla="*/ 1474084 h 5022030"/>
              <a:gd name="connsiteX0" fmla="*/ 535613 w 8332737"/>
              <a:gd name="connsiteY0" fmla="*/ 15674 h 5022030"/>
              <a:gd name="connsiteX1" fmla="*/ 8332737 w 8332737"/>
              <a:gd name="connsiteY1" fmla="*/ 0 h 5022030"/>
              <a:gd name="connsiteX2" fmla="*/ 5578477 w 8332737"/>
              <a:gd name="connsiteY2" fmla="*/ 5018654 h 5022030"/>
              <a:gd name="connsiteX3" fmla="*/ 2 w 8332737"/>
              <a:gd name="connsiteY3" fmla="*/ 5022030 h 5022030"/>
              <a:gd name="connsiteX4" fmla="*/ 535613 w 8332737"/>
              <a:gd name="connsiteY4" fmla="*/ 15674 h 5022030"/>
              <a:gd name="connsiteX0" fmla="*/ 0 w 7797124"/>
              <a:gd name="connsiteY0" fmla="*/ 15674 h 5022030"/>
              <a:gd name="connsiteX1" fmla="*/ 7797124 w 7797124"/>
              <a:gd name="connsiteY1" fmla="*/ 0 h 5022030"/>
              <a:gd name="connsiteX2" fmla="*/ 5042864 w 7797124"/>
              <a:gd name="connsiteY2" fmla="*/ 5018654 h 5022030"/>
              <a:gd name="connsiteX3" fmla="*/ 100997 w 7797124"/>
              <a:gd name="connsiteY3" fmla="*/ 5022030 h 5022030"/>
              <a:gd name="connsiteX4" fmla="*/ 0 w 7797124"/>
              <a:gd name="connsiteY4" fmla="*/ 15674 h 5022030"/>
              <a:gd name="connsiteX0" fmla="*/ 3275 w 7696227"/>
              <a:gd name="connsiteY0" fmla="*/ 258742 h 5022030"/>
              <a:gd name="connsiteX1" fmla="*/ 7696227 w 7696227"/>
              <a:gd name="connsiteY1" fmla="*/ 0 h 5022030"/>
              <a:gd name="connsiteX2" fmla="*/ 4941967 w 7696227"/>
              <a:gd name="connsiteY2" fmla="*/ 5018654 h 5022030"/>
              <a:gd name="connsiteX3" fmla="*/ 100 w 7696227"/>
              <a:gd name="connsiteY3" fmla="*/ 5022030 h 5022030"/>
              <a:gd name="connsiteX4" fmla="*/ 3275 w 7696227"/>
              <a:gd name="connsiteY4" fmla="*/ 258742 h 5022030"/>
              <a:gd name="connsiteX0" fmla="*/ 0 w 7727676"/>
              <a:gd name="connsiteY0" fmla="*/ 200869 h 5022030"/>
              <a:gd name="connsiteX1" fmla="*/ 7727676 w 7727676"/>
              <a:gd name="connsiteY1" fmla="*/ 0 h 5022030"/>
              <a:gd name="connsiteX2" fmla="*/ 4973416 w 7727676"/>
              <a:gd name="connsiteY2" fmla="*/ 5018654 h 5022030"/>
              <a:gd name="connsiteX3" fmla="*/ 31549 w 7727676"/>
              <a:gd name="connsiteY3" fmla="*/ 5022030 h 5022030"/>
              <a:gd name="connsiteX4" fmla="*/ 0 w 7727676"/>
              <a:gd name="connsiteY4" fmla="*/ 200869 h 5022030"/>
              <a:gd name="connsiteX0" fmla="*/ 0 w 7623504"/>
              <a:gd name="connsiteY0" fmla="*/ 61972 h 4883133"/>
              <a:gd name="connsiteX1" fmla="*/ 7623504 w 7623504"/>
              <a:gd name="connsiteY1" fmla="*/ 0 h 4883133"/>
              <a:gd name="connsiteX2" fmla="*/ 4973416 w 7623504"/>
              <a:gd name="connsiteY2" fmla="*/ 4879757 h 4883133"/>
              <a:gd name="connsiteX3" fmla="*/ 31549 w 7623504"/>
              <a:gd name="connsiteY3" fmla="*/ 4883133 h 4883133"/>
              <a:gd name="connsiteX4" fmla="*/ 0 w 7623504"/>
              <a:gd name="connsiteY4" fmla="*/ 61972 h 4883133"/>
              <a:gd name="connsiteX0" fmla="*/ 0 w 7600354"/>
              <a:gd name="connsiteY0" fmla="*/ 50398 h 4871559"/>
              <a:gd name="connsiteX1" fmla="*/ 7600354 w 7600354"/>
              <a:gd name="connsiteY1" fmla="*/ 0 h 4871559"/>
              <a:gd name="connsiteX2" fmla="*/ 4973416 w 7600354"/>
              <a:gd name="connsiteY2" fmla="*/ 4868183 h 4871559"/>
              <a:gd name="connsiteX3" fmla="*/ 31549 w 7600354"/>
              <a:gd name="connsiteY3" fmla="*/ 4871559 h 4871559"/>
              <a:gd name="connsiteX4" fmla="*/ 0 w 7600354"/>
              <a:gd name="connsiteY4" fmla="*/ 50398 h 4871559"/>
              <a:gd name="connsiteX0" fmla="*/ 3275 w 7568905"/>
              <a:gd name="connsiteY0" fmla="*/ 0 h 4925333"/>
              <a:gd name="connsiteX1" fmla="*/ 7568905 w 7568905"/>
              <a:gd name="connsiteY1" fmla="*/ 53774 h 4925333"/>
              <a:gd name="connsiteX2" fmla="*/ 4941967 w 7568905"/>
              <a:gd name="connsiteY2" fmla="*/ 4921957 h 4925333"/>
              <a:gd name="connsiteX3" fmla="*/ 100 w 7568905"/>
              <a:gd name="connsiteY3" fmla="*/ 4925333 h 4925333"/>
              <a:gd name="connsiteX4" fmla="*/ 3275 w 7568905"/>
              <a:gd name="connsiteY4" fmla="*/ 0 h 4925333"/>
              <a:gd name="connsiteX0" fmla="*/ 3275 w 7592054"/>
              <a:gd name="connsiteY0" fmla="*/ 38823 h 4964156"/>
              <a:gd name="connsiteX1" fmla="*/ 7592054 w 7592054"/>
              <a:gd name="connsiteY1" fmla="*/ 0 h 4964156"/>
              <a:gd name="connsiteX2" fmla="*/ 4941967 w 7592054"/>
              <a:gd name="connsiteY2" fmla="*/ 4960780 h 4964156"/>
              <a:gd name="connsiteX3" fmla="*/ 100 w 7592054"/>
              <a:gd name="connsiteY3" fmla="*/ 4964156 h 4964156"/>
              <a:gd name="connsiteX4" fmla="*/ 3275 w 7592054"/>
              <a:gd name="connsiteY4" fmla="*/ 38823 h 4964156"/>
              <a:gd name="connsiteX0" fmla="*/ 0 w 7611929"/>
              <a:gd name="connsiteY0" fmla="*/ 0 h 4983206"/>
              <a:gd name="connsiteX1" fmla="*/ 7611929 w 7611929"/>
              <a:gd name="connsiteY1" fmla="*/ 19050 h 4983206"/>
              <a:gd name="connsiteX2" fmla="*/ 4961842 w 7611929"/>
              <a:gd name="connsiteY2" fmla="*/ 4979830 h 4983206"/>
              <a:gd name="connsiteX3" fmla="*/ 19975 w 7611929"/>
              <a:gd name="connsiteY3" fmla="*/ 4983206 h 4983206"/>
              <a:gd name="connsiteX4" fmla="*/ 0 w 7611929"/>
              <a:gd name="connsiteY4" fmla="*/ 0 h 4983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1929" h="4983206">
                <a:moveTo>
                  <a:pt x="0" y="0"/>
                </a:moveTo>
                <a:lnTo>
                  <a:pt x="7611929" y="19050"/>
                </a:lnTo>
                <a:lnTo>
                  <a:pt x="4961842" y="4979830"/>
                </a:lnTo>
                <a:lnTo>
                  <a:pt x="19975" y="4983206"/>
                </a:lnTo>
                <a:cubicBezTo>
                  <a:pt x="19128" y="3806763"/>
                  <a:pt x="847" y="1176443"/>
                  <a:pt x="0" y="0"/>
                </a:cubicBezTo>
                <a:close/>
              </a:path>
            </a:pathLst>
          </a:cu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429325-AD94-0199-9DC5-3EDFB10F6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84" r="32338"/>
          <a:stretch>
            <a:fillRect/>
          </a:stretch>
        </p:blipFill>
        <p:spPr>
          <a:xfrm rot="5400000">
            <a:off x="6530028" y="364953"/>
            <a:ext cx="4132031" cy="7191153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5B824C8-56BF-41D8-BAC1-B5C331D1819C}"/>
              </a:ext>
            </a:extLst>
          </p:cNvPr>
          <p:cNvSpPr/>
          <p:nvPr/>
        </p:nvSpPr>
        <p:spPr>
          <a:xfrm>
            <a:off x="2592729" y="208341"/>
            <a:ext cx="5301205" cy="6736466"/>
          </a:xfrm>
          <a:custGeom>
            <a:avLst/>
            <a:gdLst>
              <a:gd name="connsiteX0" fmla="*/ 5058137 w 5301205"/>
              <a:gd name="connsiteY0" fmla="*/ 1076446 h 6736466"/>
              <a:gd name="connsiteX1" fmla="*/ 1932972 w 5301205"/>
              <a:gd name="connsiteY1" fmla="*/ 6736466 h 6736466"/>
              <a:gd name="connsiteX2" fmla="*/ 0 w 5301205"/>
              <a:gd name="connsiteY2" fmla="*/ 5775767 h 6736466"/>
              <a:gd name="connsiteX3" fmla="*/ 3333509 w 5301205"/>
              <a:gd name="connsiteY3" fmla="*/ 0 h 6736466"/>
              <a:gd name="connsiteX4" fmla="*/ 5301205 w 5301205"/>
              <a:gd name="connsiteY4" fmla="*/ 682906 h 6736466"/>
              <a:gd name="connsiteX5" fmla="*/ 5000263 w 5301205"/>
              <a:gd name="connsiteY5" fmla="*/ 1215342 h 6736466"/>
              <a:gd name="connsiteX6" fmla="*/ 5000263 w 5301205"/>
              <a:gd name="connsiteY6" fmla="*/ 1215342 h 673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01205" h="6736466">
                <a:moveTo>
                  <a:pt x="5058137" y="1076446"/>
                </a:moveTo>
                <a:lnTo>
                  <a:pt x="1932972" y="6736466"/>
                </a:lnTo>
                <a:lnTo>
                  <a:pt x="0" y="5775767"/>
                </a:lnTo>
                <a:lnTo>
                  <a:pt x="3333509" y="0"/>
                </a:lnTo>
                <a:lnTo>
                  <a:pt x="5301205" y="682906"/>
                </a:lnTo>
                <a:lnTo>
                  <a:pt x="5000263" y="1215342"/>
                </a:lnTo>
                <a:lnTo>
                  <a:pt x="5000263" y="1215342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5B8C486-71BE-43FC-8FFD-5E677C40C750}"/>
              </a:ext>
            </a:extLst>
          </p:cNvPr>
          <p:cNvSpPr/>
          <p:nvPr/>
        </p:nvSpPr>
        <p:spPr>
          <a:xfrm>
            <a:off x="-2540" y="1894513"/>
            <a:ext cx="6601267" cy="3994295"/>
          </a:xfrm>
          <a:custGeom>
            <a:avLst/>
            <a:gdLst>
              <a:gd name="connsiteX0" fmla="*/ 20320 w 6035040"/>
              <a:gd name="connsiteY0" fmla="*/ 0 h 3525520"/>
              <a:gd name="connsiteX1" fmla="*/ 6035040 w 6035040"/>
              <a:gd name="connsiteY1" fmla="*/ 0 h 3525520"/>
              <a:gd name="connsiteX2" fmla="*/ 4368800 w 6035040"/>
              <a:gd name="connsiteY2" fmla="*/ 3525520 h 3525520"/>
              <a:gd name="connsiteX3" fmla="*/ 0 w 6035040"/>
              <a:gd name="connsiteY3" fmla="*/ 3525520 h 3525520"/>
              <a:gd name="connsiteX4" fmla="*/ 20320 w 6035040"/>
              <a:gd name="connsiteY4" fmla="*/ 0 h 3525520"/>
              <a:gd name="connsiteX0" fmla="*/ 0 w 6037580"/>
              <a:gd name="connsiteY0" fmla="*/ 0 h 3529330"/>
              <a:gd name="connsiteX1" fmla="*/ 6037580 w 6037580"/>
              <a:gd name="connsiteY1" fmla="*/ 3810 h 3529330"/>
              <a:gd name="connsiteX2" fmla="*/ 4371340 w 6037580"/>
              <a:gd name="connsiteY2" fmla="*/ 3529330 h 3529330"/>
              <a:gd name="connsiteX3" fmla="*/ 2540 w 6037580"/>
              <a:gd name="connsiteY3" fmla="*/ 3529330 h 3529330"/>
              <a:gd name="connsiteX4" fmla="*/ 0 w 6037580"/>
              <a:gd name="connsiteY4" fmla="*/ 0 h 3529330"/>
              <a:gd name="connsiteX0" fmla="*/ 0 w 6326947"/>
              <a:gd name="connsiteY0" fmla="*/ 7765 h 3537095"/>
              <a:gd name="connsiteX1" fmla="*/ 6326947 w 6326947"/>
              <a:gd name="connsiteY1" fmla="*/ 0 h 3537095"/>
              <a:gd name="connsiteX2" fmla="*/ 4371340 w 6326947"/>
              <a:gd name="connsiteY2" fmla="*/ 3537095 h 3537095"/>
              <a:gd name="connsiteX3" fmla="*/ 2540 w 6326947"/>
              <a:gd name="connsiteY3" fmla="*/ 3537095 h 3537095"/>
              <a:gd name="connsiteX4" fmla="*/ 0 w 6326947"/>
              <a:gd name="connsiteY4" fmla="*/ 7765 h 3537095"/>
              <a:gd name="connsiteX0" fmla="*/ 0 w 6326947"/>
              <a:gd name="connsiteY0" fmla="*/ 0 h 3986530"/>
              <a:gd name="connsiteX1" fmla="*/ 6326947 w 6326947"/>
              <a:gd name="connsiteY1" fmla="*/ 449435 h 3986530"/>
              <a:gd name="connsiteX2" fmla="*/ 4371340 w 6326947"/>
              <a:gd name="connsiteY2" fmla="*/ 3986530 h 3986530"/>
              <a:gd name="connsiteX3" fmla="*/ 2540 w 6326947"/>
              <a:gd name="connsiteY3" fmla="*/ 3986530 h 3986530"/>
              <a:gd name="connsiteX4" fmla="*/ 0 w 6326947"/>
              <a:gd name="connsiteY4" fmla="*/ 0 h 3986530"/>
              <a:gd name="connsiteX0" fmla="*/ 0 w 6601267"/>
              <a:gd name="connsiteY0" fmla="*/ 7765 h 3994295"/>
              <a:gd name="connsiteX1" fmla="*/ 6601267 w 6601267"/>
              <a:gd name="connsiteY1" fmla="*/ 0 h 3994295"/>
              <a:gd name="connsiteX2" fmla="*/ 4371340 w 6601267"/>
              <a:gd name="connsiteY2" fmla="*/ 3994295 h 3994295"/>
              <a:gd name="connsiteX3" fmla="*/ 2540 w 6601267"/>
              <a:gd name="connsiteY3" fmla="*/ 3994295 h 3994295"/>
              <a:gd name="connsiteX4" fmla="*/ 0 w 6601267"/>
              <a:gd name="connsiteY4" fmla="*/ 7765 h 399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1267" h="3994295">
                <a:moveTo>
                  <a:pt x="0" y="7765"/>
                </a:moveTo>
                <a:lnTo>
                  <a:pt x="6601267" y="0"/>
                </a:lnTo>
                <a:lnTo>
                  <a:pt x="4371340" y="3994295"/>
                </a:lnTo>
                <a:lnTo>
                  <a:pt x="2540" y="3994295"/>
                </a:lnTo>
                <a:cubicBezTo>
                  <a:pt x="1693" y="2817852"/>
                  <a:pt x="847" y="1184208"/>
                  <a:pt x="0" y="7765"/>
                </a:cubicBezTo>
                <a:close/>
              </a:path>
            </a:pathLst>
          </a:cu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A15831-B3F1-419B-BFB7-BA86774D0586}"/>
              </a:ext>
            </a:extLst>
          </p:cNvPr>
          <p:cNvSpPr txBox="1"/>
          <p:nvPr/>
        </p:nvSpPr>
        <p:spPr>
          <a:xfrm>
            <a:off x="741406" y="2219277"/>
            <a:ext cx="47456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FUNDING</a:t>
            </a:r>
            <a:br>
              <a:rPr lang="en-US" sz="4800" b="1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</a:br>
            <a:r>
              <a:rPr lang="en-US" sz="4800" b="1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SOURCES</a:t>
            </a:r>
          </a:p>
          <a:p>
            <a:r>
              <a:rPr lang="en-US" sz="4800" b="1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OVERVIEW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6DF7130-D801-4833-80AD-C1FAAD5C9798}"/>
              </a:ext>
            </a:extLst>
          </p:cNvPr>
          <p:cNvCxnSpPr>
            <a:cxnSpLocks/>
            <a:stCxn id="4" idx="2"/>
          </p:cNvCxnSpPr>
          <p:nvPr/>
        </p:nvCxnSpPr>
        <p:spPr>
          <a:xfrm flipV="1">
            <a:off x="4368800" y="-543341"/>
            <a:ext cx="3575131" cy="6432149"/>
          </a:xfrm>
          <a:prstGeom prst="line">
            <a:avLst/>
          </a:prstGeom>
          <a:ln w="57150">
            <a:solidFill>
              <a:srgbClr val="1444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9">
            <a:extLst>
              <a:ext uri="{FF2B5EF4-FFF2-40B4-BE49-F238E27FC236}">
                <a16:creationId xmlns:a16="http://schemas.microsoft.com/office/drawing/2014/main" id="{2CF8FF88-ED63-4BF7-BFD6-02EA19507F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1" r="26800" b="29842"/>
          <a:stretch/>
        </p:blipFill>
        <p:spPr>
          <a:xfrm>
            <a:off x="669016" y="51396"/>
            <a:ext cx="1677944" cy="13459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48ACE5-8066-4CD9-B824-08198B5595F7}"/>
              </a:ext>
            </a:extLst>
          </p:cNvPr>
          <p:cNvSpPr txBox="1"/>
          <p:nvPr/>
        </p:nvSpPr>
        <p:spPr>
          <a:xfrm>
            <a:off x="2190766" y="201298"/>
            <a:ext cx="2021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INTEGRATED MOBILITY DIVISION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126CFCF-7D9B-47ED-98B0-0E6E00120587}"/>
              </a:ext>
            </a:extLst>
          </p:cNvPr>
          <p:cNvSpPr/>
          <p:nvPr/>
        </p:nvSpPr>
        <p:spPr>
          <a:xfrm>
            <a:off x="-4285" y="4914025"/>
            <a:ext cx="4924044" cy="1112520"/>
          </a:xfrm>
          <a:custGeom>
            <a:avLst/>
            <a:gdLst>
              <a:gd name="connsiteX0" fmla="*/ 0 w 5029200"/>
              <a:gd name="connsiteY0" fmla="*/ 1112520 h 1112520"/>
              <a:gd name="connsiteX1" fmla="*/ 4389120 w 5029200"/>
              <a:gd name="connsiteY1" fmla="*/ 1112520 h 1112520"/>
              <a:gd name="connsiteX2" fmla="*/ 5029200 w 5029200"/>
              <a:gd name="connsiteY2" fmla="*/ 0 h 1112520"/>
              <a:gd name="connsiteX3" fmla="*/ 30480 w 5029200"/>
              <a:gd name="connsiteY3" fmla="*/ 0 h 1112520"/>
              <a:gd name="connsiteX4" fmla="*/ 0 w 5029200"/>
              <a:gd name="connsiteY4" fmla="*/ 1112520 h 1112520"/>
              <a:gd name="connsiteX0" fmla="*/ 18288 w 5047488"/>
              <a:gd name="connsiteY0" fmla="*/ 1118616 h 1118616"/>
              <a:gd name="connsiteX1" fmla="*/ 4407408 w 5047488"/>
              <a:gd name="connsiteY1" fmla="*/ 1118616 h 1118616"/>
              <a:gd name="connsiteX2" fmla="*/ 5047488 w 5047488"/>
              <a:gd name="connsiteY2" fmla="*/ 6096 h 1118616"/>
              <a:gd name="connsiteX3" fmla="*/ 0 w 5047488"/>
              <a:gd name="connsiteY3" fmla="*/ 0 h 1118616"/>
              <a:gd name="connsiteX4" fmla="*/ 18288 w 5047488"/>
              <a:gd name="connsiteY4" fmla="*/ 1118616 h 1118616"/>
              <a:gd name="connsiteX0" fmla="*/ 18288 w 4992624"/>
              <a:gd name="connsiteY0" fmla="*/ 1118616 h 1118616"/>
              <a:gd name="connsiteX1" fmla="*/ 4407408 w 4992624"/>
              <a:gd name="connsiteY1" fmla="*/ 1118616 h 1118616"/>
              <a:gd name="connsiteX2" fmla="*/ 4992624 w 4992624"/>
              <a:gd name="connsiteY2" fmla="*/ 6096 h 1118616"/>
              <a:gd name="connsiteX3" fmla="*/ 0 w 4992624"/>
              <a:gd name="connsiteY3" fmla="*/ 0 h 1118616"/>
              <a:gd name="connsiteX4" fmla="*/ 18288 w 4992624"/>
              <a:gd name="connsiteY4" fmla="*/ 1118616 h 1118616"/>
              <a:gd name="connsiteX0" fmla="*/ 18288 w 4992624"/>
              <a:gd name="connsiteY0" fmla="*/ 1112520 h 1118616"/>
              <a:gd name="connsiteX1" fmla="*/ 4407408 w 4992624"/>
              <a:gd name="connsiteY1" fmla="*/ 1118616 h 1118616"/>
              <a:gd name="connsiteX2" fmla="*/ 4992624 w 4992624"/>
              <a:gd name="connsiteY2" fmla="*/ 6096 h 1118616"/>
              <a:gd name="connsiteX3" fmla="*/ 0 w 4992624"/>
              <a:gd name="connsiteY3" fmla="*/ 0 h 1118616"/>
              <a:gd name="connsiteX4" fmla="*/ 18288 w 4992624"/>
              <a:gd name="connsiteY4" fmla="*/ 1112520 h 1118616"/>
              <a:gd name="connsiteX0" fmla="*/ 262128 w 4992624"/>
              <a:gd name="connsiteY0" fmla="*/ 1112520 h 1118616"/>
              <a:gd name="connsiteX1" fmla="*/ 4407408 w 4992624"/>
              <a:gd name="connsiteY1" fmla="*/ 1118616 h 1118616"/>
              <a:gd name="connsiteX2" fmla="*/ 4992624 w 4992624"/>
              <a:gd name="connsiteY2" fmla="*/ 6096 h 1118616"/>
              <a:gd name="connsiteX3" fmla="*/ 0 w 4992624"/>
              <a:gd name="connsiteY3" fmla="*/ 0 h 1118616"/>
              <a:gd name="connsiteX4" fmla="*/ 262128 w 4992624"/>
              <a:gd name="connsiteY4" fmla="*/ 1112520 h 1118616"/>
              <a:gd name="connsiteX0" fmla="*/ 6096 w 4992624"/>
              <a:gd name="connsiteY0" fmla="*/ 1112520 h 1118616"/>
              <a:gd name="connsiteX1" fmla="*/ 4407408 w 4992624"/>
              <a:gd name="connsiteY1" fmla="*/ 1118616 h 1118616"/>
              <a:gd name="connsiteX2" fmla="*/ 4992624 w 4992624"/>
              <a:gd name="connsiteY2" fmla="*/ 6096 h 1118616"/>
              <a:gd name="connsiteX3" fmla="*/ 0 w 4992624"/>
              <a:gd name="connsiteY3" fmla="*/ 0 h 1118616"/>
              <a:gd name="connsiteX4" fmla="*/ 6096 w 4992624"/>
              <a:gd name="connsiteY4" fmla="*/ 1112520 h 1118616"/>
              <a:gd name="connsiteX0" fmla="*/ 0 w 4986528"/>
              <a:gd name="connsiteY0" fmla="*/ 1120140 h 1126236"/>
              <a:gd name="connsiteX1" fmla="*/ 4401312 w 4986528"/>
              <a:gd name="connsiteY1" fmla="*/ 1126236 h 1126236"/>
              <a:gd name="connsiteX2" fmla="*/ 4986528 w 4986528"/>
              <a:gd name="connsiteY2" fmla="*/ 13716 h 1126236"/>
              <a:gd name="connsiteX3" fmla="*/ 131064 w 4986528"/>
              <a:gd name="connsiteY3" fmla="*/ 0 h 1126236"/>
              <a:gd name="connsiteX4" fmla="*/ 0 w 4986528"/>
              <a:gd name="connsiteY4" fmla="*/ 1120140 h 1126236"/>
              <a:gd name="connsiteX0" fmla="*/ 13716 w 4855464"/>
              <a:gd name="connsiteY0" fmla="*/ 1112520 h 1126236"/>
              <a:gd name="connsiteX1" fmla="*/ 4270248 w 4855464"/>
              <a:gd name="connsiteY1" fmla="*/ 1126236 h 1126236"/>
              <a:gd name="connsiteX2" fmla="*/ 4855464 w 4855464"/>
              <a:gd name="connsiteY2" fmla="*/ 13716 h 1126236"/>
              <a:gd name="connsiteX3" fmla="*/ 0 w 4855464"/>
              <a:gd name="connsiteY3" fmla="*/ 0 h 1126236"/>
              <a:gd name="connsiteX4" fmla="*/ 13716 w 4855464"/>
              <a:gd name="connsiteY4" fmla="*/ 1112520 h 1126236"/>
              <a:gd name="connsiteX0" fmla="*/ 67056 w 4908804"/>
              <a:gd name="connsiteY0" fmla="*/ 1112520 h 1126236"/>
              <a:gd name="connsiteX1" fmla="*/ 4323588 w 4908804"/>
              <a:gd name="connsiteY1" fmla="*/ 1126236 h 1126236"/>
              <a:gd name="connsiteX2" fmla="*/ 4908804 w 4908804"/>
              <a:gd name="connsiteY2" fmla="*/ 13716 h 1126236"/>
              <a:gd name="connsiteX3" fmla="*/ 0 w 4908804"/>
              <a:gd name="connsiteY3" fmla="*/ 0 h 1126236"/>
              <a:gd name="connsiteX4" fmla="*/ 67056 w 4908804"/>
              <a:gd name="connsiteY4" fmla="*/ 1112520 h 1126236"/>
              <a:gd name="connsiteX0" fmla="*/ 0 w 4917948"/>
              <a:gd name="connsiteY0" fmla="*/ 1120140 h 1126236"/>
              <a:gd name="connsiteX1" fmla="*/ 4332732 w 4917948"/>
              <a:gd name="connsiteY1" fmla="*/ 1126236 h 1126236"/>
              <a:gd name="connsiteX2" fmla="*/ 4917948 w 4917948"/>
              <a:gd name="connsiteY2" fmla="*/ 13716 h 1126236"/>
              <a:gd name="connsiteX3" fmla="*/ 9144 w 4917948"/>
              <a:gd name="connsiteY3" fmla="*/ 0 h 1126236"/>
              <a:gd name="connsiteX4" fmla="*/ 0 w 4917948"/>
              <a:gd name="connsiteY4" fmla="*/ 1120140 h 1126236"/>
              <a:gd name="connsiteX0" fmla="*/ 0 w 4917948"/>
              <a:gd name="connsiteY0" fmla="*/ 1112520 h 1118616"/>
              <a:gd name="connsiteX1" fmla="*/ 4332732 w 4917948"/>
              <a:gd name="connsiteY1" fmla="*/ 1118616 h 1118616"/>
              <a:gd name="connsiteX2" fmla="*/ 4917948 w 4917948"/>
              <a:gd name="connsiteY2" fmla="*/ 6096 h 1118616"/>
              <a:gd name="connsiteX3" fmla="*/ 161544 w 4917948"/>
              <a:gd name="connsiteY3" fmla="*/ 0 h 1118616"/>
              <a:gd name="connsiteX4" fmla="*/ 0 w 4917948"/>
              <a:gd name="connsiteY4" fmla="*/ 1112520 h 1118616"/>
              <a:gd name="connsiteX0" fmla="*/ 6096 w 4924044"/>
              <a:gd name="connsiteY0" fmla="*/ 1106424 h 1112520"/>
              <a:gd name="connsiteX1" fmla="*/ 4338828 w 4924044"/>
              <a:gd name="connsiteY1" fmla="*/ 1112520 h 1112520"/>
              <a:gd name="connsiteX2" fmla="*/ 4924044 w 4924044"/>
              <a:gd name="connsiteY2" fmla="*/ 0 h 1112520"/>
              <a:gd name="connsiteX3" fmla="*/ 0 w 4924044"/>
              <a:gd name="connsiteY3" fmla="*/ 1524 h 1112520"/>
              <a:gd name="connsiteX4" fmla="*/ 6096 w 4924044"/>
              <a:gd name="connsiteY4" fmla="*/ 1106424 h 111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4044" h="1112520">
                <a:moveTo>
                  <a:pt x="6096" y="1106424"/>
                </a:moveTo>
                <a:lnTo>
                  <a:pt x="4338828" y="1112520"/>
                </a:lnTo>
                <a:lnTo>
                  <a:pt x="4924044" y="0"/>
                </a:lnTo>
                <a:lnTo>
                  <a:pt x="0" y="1524"/>
                </a:lnTo>
                <a:lnTo>
                  <a:pt x="6096" y="1106424"/>
                </a:lnTo>
                <a:close/>
              </a:path>
            </a:pathLst>
          </a:cu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7A26DF-8E5B-46FE-869E-EDC3A4DF666C}"/>
              </a:ext>
            </a:extLst>
          </p:cNvPr>
          <p:cNvSpPr txBox="1"/>
          <p:nvPr/>
        </p:nvSpPr>
        <p:spPr>
          <a:xfrm>
            <a:off x="765381" y="1327437"/>
            <a:ext cx="46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PUBLIC TRANSPORTATION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B5C974-452A-413A-A3A0-687A9381044F}"/>
              </a:ext>
            </a:extLst>
          </p:cNvPr>
          <p:cNvSpPr txBox="1"/>
          <p:nvPr/>
        </p:nvSpPr>
        <p:spPr>
          <a:xfrm>
            <a:off x="760456" y="5314616"/>
            <a:ext cx="4745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FY28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55295E-26E5-40F3-9B8B-24F0C26B9955}"/>
              </a:ext>
            </a:extLst>
          </p:cNvPr>
          <p:cNvCxnSpPr>
            <a:cxnSpLocks/>
          </p:cNvCxnSpPr>
          <p:nvPr/>
        </p:nvCxnSpPr>
        <p:spPr>
          <a:xfrm flipV="1">
            <a:off x="4839856" y="969192"/>
            <a:ext cx="3567740" cy="6416908"/>
          </a:xfrm>
          <a:prstGeom prst="line">
            <a:avLst/>
          </a:prstGeom>
          <a:ln w="57150">
            <a:solidFill>
              <a:srgbClr val="1444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276D59D-390C-4B4B-A534-BF01229908ED}"/>
              </a:ext>
            </a:extLst>
          </p:cNvPr>
          <p:cNvSpPr/>
          <p:nvPr/>
        </p:nvSpPr>
        <p:spPr>
          <a:xfrm>
            <a:off x="9745257" y="87512"/>
            <a:ext cx="8722569" cy="310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b="1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Last Updated: 03/05/2026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337182-3419-EEAB-350E-F83D26BC83BC}"/>
              </a:ext>
            </a:extLst>
          </p:cNvPr>
          <p:cNvCxnSpPr>
            <a:cxnSpLocks/>
          </p:cNvCxnSpPr>
          <p:nvPr/>
        </p:nvCxnSpPr>
        <p:spPr>
          <a:xfrm flipV="1">
            <a:off x="9435165" y="1789102"/>
            <a:ext cx="3567740" cy="6416908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26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73AB5-44B4-C24F-E488-506D249F6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3F8032C-939E-8B26-F9A2-04FB30F6EEEB}"/>
              </a:ext>
            </a:extLst>
          </p:cNvPr>
          <p:cNvSpPr/>
          <p:nvPr/>
        </p:nvSpPr>
        <p:spPr>
          <a:xfrm rot="5400000">
            <a:off x="5910806" y="-5910805"/>
            <a:ext cx="370390" cy="12192001"/>
          </a:xfrm>
          <a:prstGeom prst="rect">
            <a:avLst/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6C1895-2A18-CD34-A5F3-14CF639F72B2}"/>
              </a:ext>
            </a:extLst>
          </p:cNvPr>
          <p:cNvSpPr txBox="1"/>
          <p:nvPr/>
        </p:nvSpPr>
        <p:spPr>
          <a:xfrm>
            <a:off x="525910" y="689847"/>
            <a:ext cx="1157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3	New to FY28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41898B-24ED-6D67-3F18-2EE0F5D27761}"/>
              </a:ext>
            </a:extLst>
          </p:cNvPr>
          <p:cNvSpPr/>
          <p:nvPr/>
        </p:nvSpPr>
        <p:spPr>
          <a:xfrm rot="5400000">
            <a:off x="6073142" y="-5707024"/>
            <a:ext cx="45719" cy="12192002"/>
          </a:xfrm>
          <a:prstGeom prst="rect">
            <a:avLst/>
          </a:prstGeom>
          <a:solidFill>
            <a:srgbClr val="29A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A383FC-1E46-0279-C6CA-C1C2DC1A8C05}"/>
              </a:ext>
            </a:extLst>
          </p:cNvPr>
          <p:cNvSpPr txBox="1"/>
          <p:nvPr/>
        </p:nvSpPr>
        <p:spPr>
          <a:xfrm>
            <a:off x="208347" y="-47587"/>
            <a:ext cx="25452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ncdot.gov</a:t>
            </a:r>
          </a:p>
        </p:txBody>
      </p:sp>
      <p:sp>
        <p:nvSpPr>
          <p:cNvPr id="25" name="Rectangle: Top Corners Rounded 24">
            <a:extLst>
              <a:ext uri="{FF2B5EF4-FFF2-40B4-BE49-F238E27FC236}">
                <a16:creationId xmlns:a16="http://schemas.microsoft.com/office/drawing/2014/main" id="{7A26A45B-2FA9-C780-6544-2AB4D132A79C}"/>
              </a:ext>
            </a:extLst>
          </p:cNvPr>
          <p:cNvSpPr/>
          <p:nvPr/>
        </p:nvSpPr>
        <p:spPr>
          <a:xfrm rot="16200000">
            <a:off x="3607484" y="-1103689"/>
            <a:ext cx="5048857" cy="10335259"/>
          </a:xfrm>
          <a:prstGeom prst="round2SameRect">
            <a:avLst>
              <a:gd name="adj1" fmla="val 8630"/>
              <a:gd name="adj2" fmla="val 10327"/>
            </a:avLst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Top Corners Rounded 25">
            <a:extLst>
              <a:ext uri="{FF2B5EF4-FFF2-40B4-BE49-F238E27FC236}">
                <a16:creationId xmlns:a16="http://schemas.microsoft.com/office/drawing/2014/main" id="{F99853E0-0B0E-E65E-023E-F5DCAFBB7F52}"/>
              </a:ext>
            </a:extLst>
          </p:cNvPr>
          <p:cNvSpPr/>
          <p:nvPr/>
        </p:nvSpPr>
        <p:spPr>
          <a:xfrm>
            <a:off x="957644" y="1539526"/>
            <a:ext cx="10332656" cy="47168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9AAE2"/>
          </a:solidFill>
          <a:ln>
            <a:solidFill>
              <a:srgbClr val="29AA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56296FF-9547-C845-0784-BFA4952AB848}"/>
              </a:ext>
            </a:extLst>
          </p:cNvPr>
          <p:cNvSpPr/>
          <p:nvPr/>
        </p:nvSpPr>
        <p:spPr>
          <a:xfrm>
            <a:off x="1177963" y="1591501"/>
            <a:ext cx="50312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UGA Guidance Updates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06EACB-CF7E-C6F0-C235-C5FDC18D7BEF}"/>
              </a:ext>
            </a:extLst>
          </p:cNvPr>
          <p:cNvSpPr txBox="1"/>
          <p:nvPr/>
        </p:nvSpPr>
        <p:spPr>
          <a:xfrm>
            <a:off x="1261241" y="2280745"/>
            <a:ext cx="963980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Added FY28 Applicant Profile Smartsheet Form to Application Phase (Phase 2) to minimize duplicated entries of the application profile information over multiple application documents.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per the interim final rule, references to DBE, MBE, WBE, and EEO have been removed or revised from the document. Refer to EEO Update to acknowledge the change. 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revised EEO Statement and Financial Health Statement have been added to the FY2 Pre-Application Materials Smartsheet form.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Propane conversion kits are added as a separate G-code for ordering through the Combined Capital program.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Hearing is no longer required by state and federal regulations, but the public must be informed by other means, i.e., Facebook, Flyers, Notice on Buses.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768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CD06D-7676-476B-4536-1491050F9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F70B8AF-5A3A-91B7-F16E-38623DDA393F}"/>
              </a:ext>
            </a:extLst>
          </p:cNvPr>
          <p:cNvSpPr/>
          <p:nvPr/>
        </p:nvSpPr>
        <p:spPr>
          <a:xfrm rot="5400000">
            <a:off x="5910806" y="-5910805"/>
            <a:ext cx="370390" cy="12192001"/>
          </a:xfrm>
          <a:prstGeom prst="rect">
            <a:avLst/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B9FD84-9632-1102-6762-F1C3B07E8E73}"/>
              </a:ext>
            </a:extLst>
          </p:cNvPr>
          <p:cNvSpPr txBox="1"/>
          <p:nvPr/>
        </p:nvSpPr>
        <p:spPr>
          <a:xfrm>
            <a:off x="525910" y="689847"/>
            <a:ext cx="1157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3	New to FY28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DD1F23-3D6C-A212-948D-652F7E0F2018}"/>
              </a:ext>
            </a:extLst>
          </p:cNvPr>
          <p:cNvSpPr/>
          <p:nvPr/>
        </p:nvSpPr>
        <p:spPr>
          <a:xfrm rot="5400000">
            <a:off x="6073142" y="-5707024"/>
            <a:ext cx="45719" cy="12192002"/>
          </a:xfrm>
          <a:prstGeom prst="rect">
            <a:avLst/>
          </a:prstGeom>
          <a:solidFill>
            <a:srgbClr val="29A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4C8F2B-6A02-8170-73D3-138D4C50BDFC}"/>
              </a:ext>
            </a:extLst>
          </p:cNvPr>
          <p:cNvSpPr txBox="1"/>
          <p:nvPr/>
        </p:nvSpPr>
        <p:spPr>
          <a:xfrm>
            <a:off x="208347" y="-47587"/>
            <a:ext cx="25452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ncdot.gov</a:t>
            </a:r>
          </a:p>
        </p:txBody>
      </p:sp>
      <p:sp>
        <p:nvSpPr>
          <p:cNvPr id="25" name="Rectangle: Top Corners Rounded 24">
            <a:extLst>
              <a:ext uri="{FF2B5EF4-FFF2-40B4-BE49-F238E27FC236}">
                <a16:creationId xmlns:a16="http://schemas.microsoft.com/office/drawing/2014/main" id="{DDF07D2B-7E18-6D1D-5628-AB3B16957CEA}"/>
              </a:ext>
            </a:extLst>
          </p:cNvPr>
          <p:cNvSpPr/>
          <p:nvPr/>
        </p:nvSpPr>
        <p:spPr>
          <a:xfrm rot="16200000">
            <a:off x="3607484" y="-1103689"/>
            <a:ext cx="5048857" cy="10335259"/>
          </a:xfrm>
          <a:prstGeom prst="round2SameRect">
            <a:avLst>
              <a:gd name="adj1" fmla="val 8630"/>
              <a:gd name="adj2" fmla="val 10327"/>
            </a:avLst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Top Corners Rounded 25">
            <a:extLst>
              <a:ext uri="{FF2B5EF4-FFF2-40B4-BE49-F238E27FC236}">
                <a16:creationId xmlns:a16="http://schemas.microsoft.com/office/drawing/2014/main" id="{71CC2E7E-1457-5D1C-139A-281A2DDD25F4}"/>
              </a:ext>
            </a:extLst>
          </p:cNvPr>
          <p:cNvSpPr/>
          <p:nvPr/>
        </p:nvSpPr>
        <p:spPr>
          <a:xfrm>
            <a:off x="957644" y="1539526"/>
            <a:ext cx="10332656" cy="47168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9AAE2"/>
          </a:solidFill>
          <a:ln>
            <a:solidFill>
              <a:srgbClr val="29AA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3E931EE-FF0F-C09B-2039-CDD985B5BA82}"/>
              </a:ext>
            </a:extLst>
          </p:cNvPr>
          <p:cNvSpPr/>
          <p:nvPr/>
        </p:nvSpPr>
        <p:spPr>
          <a:xfrm>
            <a:off x="1177963" y="1591501"/>
            <a:ext cx="50312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UGA Guidance Updates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27E949-03D2-40C8-F5D4-7D4D83C64A3E}"/>
              </a:ext>
            </a:extLst>
          </p:cNvPr>
          <p:cNvSpPr txBox="1"/>
          <p:nvPr/>
        </p:nvSpPr>
        <p:spPr>
          <a:xfrm>
            <a:off x="1261241" y="2205831"/>
            <a:ext cx="970193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5311 Designee Certification Form is due for FY28 UGA Application, if applying for 5311.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marketing fee requirement of 2% is added back into 5311 Admin G-codes G371 and G372.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on the IMD Internship/Apprentice Program has been added to Part 1.3 and Part 2.2. Internship/Apprentice Program has a separate application process/timeline.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Instructions on Salary &amp; Wage Detail Report have been added to the appendix and referenced from Step 7 and Step 12 on Part 3.3.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Links to FY28 application submission workspaces for systems are now accessible through a Smartsheet table.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Fully Allocated Cost model and Cost Allocation - </a:t>
            </a: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TBD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DOT’s Office of Civil Rights’ Unified Certification Program - </a:t>
            </a: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TBD</a:t>
            </a:r>
          </a:p>
        </p:txBody>
      </p:sp>
    </p:spTree>
    <p:extLst>
      <p:ext uri="{BB962C8B-B14F-4D97-AF65-F5344CB8AC3E}">
        <p14:creationId xmlns:p14="http://schemas.microsoft.com/office/powerpoint/2010/main" val="1207366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6EC21-67E3-2E16-74FE-48337F637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BADB01C-2CFE-0065-5490-FF9DB1CE6D62}"/>
              </a:ext>
            </a:extLst>
          </p:cNvPr>
          <p:cNvSpPr/>
          <p:nvPr/>
        </p:nvSpPr>
        <p:spPr>
          <a:xfrm rot="5400000">
            <a:off x="5910806" y="-5910805"/>
            <a:ext cx="370390" cy="12192001"/>
          </a:xfrm>
          <a:prstGeom prst="rect">
            <a:avLst/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F3B68D-A65A-9555-59E9-2335A5CEA891}"/>
              </a:ext>
            </a:extLst>
          </p:cNvPr>
          <p:cNvSpPr txBox="1"/>
          <p:nvPr/>
        </p:nvSpPr>
        <p:spPr>
          <a:xfrm>
            <a:off x="525910" y="689847"/>
            <a:ext cx="1157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3	New to FY28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A97C4A-8FF3-D5C9-F44C-354F06C63165}"/>
              </a:ext>
            </a:extLst>
          </p:cNvPr>
          <p:cNvSpPr/>
          <p:nvPr/>
        </p:nvSpPr>
        <p:spPr>
          <a:xfrm rot="5400000">
            <a:off x="6073142" y="-5707024"/>
            <a:ext cx="45719" cy="12192002"/>
          </a:xfrm>
          <a:prstGeom prst="rect">
            <a:avLst/>
          </a:prstGeom>
          <a:solidFill>
            <a:srgbClr val="29A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DB1170-7849-471C-A62C-2D8DAF5D118A}"/>
              </a:ext>
            </a:extLst>
          </p:cNvPr>
          <p:cNvSpPr txBox="1"/>
          <p:nvPr/>
        </p:nvSpPr>
        <p:spPr>
          <a:xfrm>
            <a:off x="208347" y="-47587"/>
            <a:ext cx="25452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ncdot.gov</a:t>
            </a:r>
          </a:p>
        </p:txBody>
      </p:sp>
      <p:sp>
        <p:nvSpPr>
          <p:cNvPr id="25" name="Rectangle: Top Corners Rounded 24">
            <a:extLst>
              <a:ext uri="{FF2B5EF4-FFF2-40B4-BE49-F238E27FC236}">
                <a16:creationId xmlns:a16="http://schemas.microsoft.com/office/drawing/2014/main" id="{5465902D-8AA8-40A7-44C1-85187A928645}"/>
              </a:ext>
            </a:extLst>
          </p:cNvPr>
          <p:cNvSpPr/>
          <p:nvPr/>
        </p:nvSpPr>
        <p:spPr>
          <a:xfrm rot="16200000">
            <a:off x="3607484" y="-1103689"/>
            <a:ext cx="5048857" cy="10335259"/>
          </a:xfrm>
          <a:prstGeom prst="round2SameRect">
            <a:avLst>
              <a:gd name="adj1" fmla="val 8630"/>
              <a:gd name="adj2" fmla="val 10327"/>
            </a:avLst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Top Corners Rounded 25">
            <a:extLst>
              <a:ext uri="{FF2B5EF4-FFF2-40B4-BE49-F238E27FC236}">
                <a16:creationId xmlns:a16="http://schemas.microsoft.com/office/drawing/2014/main" id="{9EE5A68E-803C-E791-8C3F-B64CE1FF5CF2}"/>
              </a:ext>
            </a:extLst>
          </p:cNvPr>
          <p:cNvSpPr/>
          <p:nvPr/>
        </p:nvSpPr>
        <p:spPr>
          <a:xfrm>
            <a:off x="957644" y="1539526"/>
            <a:ext cx="10332656" cy="47168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9AAE2"/>
          </a:solidFill>
          <a:ln>
            <a:solidFill>
              <a:srgbClr val="29AA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D002985-9B80-8FB6-603A-FC0D502B8912}"/>
              </a:ext>
            </a:extLst>
          </p:cNvPr>
          <p:cNvSpPr/>
          <p:nvPr/>
        </p:nvSpPr>
        <p:spPr>
          <a:xfrm>
            <a:off x="1177963" y="1591501"/>
            <a:ext cx="50312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UGA Guidance Updates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27F119-279C-ECBE-FFEA-20A9AA1D1905}"/>
              </a:ext>
            </a:extLst>
          </p:cNvPr>
          <p:cNvSpPr txBox="1"/>
          <p:nvPr/>
        </p:nvSpPr>
        <p:spPr>
          <a:xfrm>
            <a:off x="1261241" y="2205831"/>
            <a:ext cx="963980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FY29 Future Capital Needs Request Form is no longer a part of the UGA process. IMD will send out a separate request email with instructions.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application document sets are posted on the UGA website for programs applied through the UGA process.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Removed Fax Number entries from program applications.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FTA Circular updates: 9050.1A(Info for 5339 and 5307 are combined into 9050.1A), 4220.1G, and 9040.1H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Reinstituted vehicle insurance cap amount ($4,000)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04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71AA1-1C00-015C-B338-8EFF26C05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FC16FD-C56B-6333-EC5D-39392C20C0F2}"/>
              </a:ext>
            </a:extLst>
          </p:cNvPr>
          <p:cNvSpPr/>
          <p:nvPr/>
        </p:nvSpPr>
        <p:spPr>
          <a:xfrm rot="5400000">
            <a:off x="5910806" y="-5910805"/>
            <a:ext cx="370390" cy="12192001"/>
          </a:xfrm>
          <a:prstGeom prst="rect">
            <a:avLst/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A9F020-EF11-D70B-D145-145960867DED}"/>
              </a:ext>
            </a:extLst>
          </p:cNvPr>
          <p:cNvSpPr txBox="1"/>
          <p:nvPr/>
        </p:nvSpPr>
        <p:spPr>
          <a:xfrm>
            <a:off x="525910" y="689847"/>
            <a:ext cx="1157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3	 New to FY28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266FB2-08BF-EDB6-392B-D69DD2C2E79B}"/>
              </a:ext>
            </a:extLst>
          </p:cNvPr>
          <p:cNvSpPr/>
          <p:nvPr/>
        </p:nvSpPr>
        <p:spPr>
          <a:xfrm rot="5400000">
            <a:off x="6073142" y="-5707024"/>
            <a:ext cx="45719" cy="12192002"/>
          </a:xfrm>
          <a:prstGeom prst="rect">
            <a:avLst/>
          </a:prstGeom>
          <a:solidFill>
            <a:srgbClr val="29A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7490C994-B3F2-9850-0FFE-EEE301F67155}"/>
              </a:ext>
            </a:extLst>
          </p:cNvPr>
          <p:cNvSpPr/>
          <p:nvPr/>
        </p:nvSpPr>
        <p:spPr>
          <a:xfrm rot="16200000">
            <a:off x="7473862" y="2120101"/>
            <a:ext cx="4967960" cy="3775597"/>
          </a:xfrm>
          <a:prstGeom prst="round2SameRect">
            <a:avLst>
              <a:gd name="adj1" fmla="val 6156"/>
              <a:gd name="adj2" fmla="val 6085"/>
            </a:avLst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A213F05F-DD6F-4C7B-21B1-3B2EE8D814EF}"/>
              </a:ext>
            </a:extLst>
          </p:cNvPr>
          <p:cNvSpPr/>
          <p:nvPr/>
        </p:nvSpPr>
        <p:spPr>
          <a:xfrm>
            <a:off x="8070041" y="1523924"/>
            <a:ext cx="3775599" cy="47168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9AAE2"/>
          </a:solidFill>
          <a:ln>
            <a:solidFill>
              <a:srgbClr val="29AA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6C1886-EE36-2A85-43FB-CEFF7966ABE9}"/>
              </a:ext>
            </a:extLst>
          </p:cNvPr>
          <p:cNvSpPr/>
          <p:nvPr/>
        </p:nvSpPr>
        <p:spPr>
          <a:xfrm>
            <a:off x="8229600" y="2104124"/>
            <a:ext cx="339505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Streamlines the application process by combining recurring questions on application documents.</a:t>
            </a:r>
          </a:p>
          <a:p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Applicant Service Area and Applicant Identification Information.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2A85FD-9506-3626-2695-DCAF43034982}"/>
              </a:ext>
            </a:extLst>
          </p:cNvPr>
          <p:cNvSpPr/>
          <p:nvPr/>
        </p:nvSpPr>
        <p:spPr>
          <a:xfrm>
            <a:off x="8229599" y="1572572"/>
            <a:ext cx="35546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Application Profile Form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09EECC-E1FF-CC4D-B1BD-6991657BE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359" y="2105977"/>
            <a:ext cx="7400070" cy="36366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0C6FBE-24C1-8200-FCB9-776722B1EBFC}"/>
              </a:ext>
            </a:extLst>
          </p:cNvPr>
          <p:cNvSpPr txBox="1"/>
          <p:nvPr/>
        </p:nvSpPr>
        <p:spPr>
          <a:xfrm>
            <a:off x="208347" y="-47587"/>
            <a:ext cx="25452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ncdot.gov</a:t>
            </a:r>
          </a:p>
        </p:txBody>
      </p:sp>
    </p:spTree>
    <p:extLst>
      <p:ext uri="{BB962C8B-B14F-4D97-AF65-F5344CB8AC3E}">
        <p14:creationId xmlns:p14="http://schemas.microsoft.com/office/powerpoint/2010/main" val="2463581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00286-EC26-88DD-7BD1-78FE6E5F5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87F5CA2-708E-2326-F718-73452EE8E06A}"/>
              </a:ext>
            </a:extLst>
          </p:cNvPr>
          <p:cNvSpPr/>
          <p:nvPr/>
        </p:nvSpPr>
        <p:spPr>
          <a:xfrm rot="5400000">
            <a:off x="5910806" y="-5910805"/>
            <a:ext cx="370390" cy="12192001"/>
          </a:xfrm>
          <a:prstGeom prst="rect">
            <a:avLst/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76492D-38C4-90FF-3590-E83F9FAEEAC6}"/>
              </a:ext>
            </a:extLst>
          </p:cNvPr>
          <p:cNvSpPr txBox="1"/>
          <p:nvPr/>
        </p:nvSpPr>
        <p:spPr>
          <a:xfrm>
            <a:off x="525910" y="689847"/>
            <a:ext cx="1157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3	 New to FY28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C9865D-97BA-48CE-9BB9-FE365810D2B5}"/>
              </a:ext>
            </a:extLst>
          </p:cNvPr>
          <p:cNvSpPr/>
          <p:nvPr/>
        </p:nvSpPr>
        <p:spPr>
          <a:xfrm rot="5400000">
            <a:off x="6073142" y="-5707024"/>
            <a:ext cx="45719" cy="12192002"/>
          </a:xfrm>
          <a:prstGeom prst="rect">
            <a:avLst/>
          </a:prstGeom>
          <a:solidFill>
            <a:srgbClr val="29A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C99CD190-E182-C9EB-B6A7-5E9D1ED19CDF}"/>
              </a:ext>
            </a:extLst>
          </p:cNvPr>
          <p:cNvSpPr/>
          <p:nvPr/>
        </p:nvSpPr>
        <p:spPr>
          <a:xfrm rot="16200000">
            <a:off x="7473862" y="2120101"/>
            <a:ext cx="4967960" cy="3775597"/>
          </a:xfrm>
          <a:prstGeom prst="round2SameRect">
            <a:avLst>
              <a:gd name="adj1" fmla="val 6156"/>
              <a:gd name="adj2" fmla="val 6085"/>
            </a:avLst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59D0EFAD-D994-D57B-37E9-D3614D248AF4}"/>
              </a:ext>
            </a:extLst>
          </p:cNvPr>
          <p:cNvSpPr/>
          <p:nvPr/>
        </p:nvSpPr>
        <p:spPr>
          <a:xfrm>
            <a:off x="8070041" y="1523924"/>
            <a:ext cx="3775599" cy="47168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9AAE2"/>
          </a:solidFill>
          <a:ln>
            <a:solidFill>
              <a:srgbClr val="29AA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C0627B-3D22-CDE6-60CC-A9C31B59DA21}"/>
              </a:ext>
            </a:extLst>
          </p:cNvPr>
          <p:cNvSpPr/>
          <p:nvPr/>
        </p:nvSpPr>
        <p:spPr>
          <a:xfrm>
            <a:off x="8229600" y="2104124"/>
            <a:ext cx="33950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 of a FY28 application vs. a FY27 application once the applicant information is extracted and the fax number box is removed.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97605D-CC0A-B241-FA9B-B684B7259CE2}"/>
              </a:ext>
            </a:extLst>
          </p:cNvPr>
          <p:cNvSpPr/>
          <p:nvPr/>
        </p:nvSpPr>
        <p:spPr>
          <a:xfrm>
            <a:off x="8229599" y="1572572"/>
            <a:ext cx="35546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Application Profile Form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3B136C-9AF0-A3F0-0E7D-3525CEC8B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402" y="1678516"/>
            <a:ext cx="3283771" cy="42610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9E5B6E-67DC-78F1-740D-F2A83F5EE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908" y="1678516"/>
            <a:ext cx="3298274" cy="42610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930F878-EB3C-92D6-71A6-E4B39C796D99}"/>
              </a:ext>
            </a:extLst>
          </p:cNvPr>
          <p:cNvSpPr txBox="1"/>
          <p:nvPr/>
        </p:nvSpPr>
        <p:spPr>
          <a:xfrm>
            <a:off x="2284732" y="5983487"/>
            <a:ext cx="66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93B60"/>
                </a:solidFill>
              </a:rPr>
              <a:t>FY27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B13F7E-FBB6-3466-39D4-D0EF3F5D5F81}"/>
              </a:ext>
            </a:extLst>
          </p:cNvPr>
          <p:cNvSpPr txBox="1"/>
          <p:nvPr/>
        </p:nvSpPr>
        <p:spPr>
          <a:xfrm>
            <a:off x="5762244" y="5983487"/>
            <a:ext cx="66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93B60"/>
                </a:solidFill>
              </a:rPr>
              <a:t>FY28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8254A8D-D34C-E3D3-D5BD-28F819F54B33}"/>
                  </a:ext>
                </a:extLst>
              </p14:cNvPr>
              <p14:cNvContentPartPr/>
              <p14:nvPr/>
            </p14:nvContentPartPr>
            <p14:xfrm>
              <a:off x="3090528" y="5093064"/>
              <a:ext cx="850680" cy="9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8254A8D-D34C-E3D3-D5BD-28F819F54B3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72528" y="5057064"/>
                <a:ext cx="886320" cy="81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24D9F5B-69E6-5F70-B2AE-CA10A9FA8796}"/>
              </a:ext>
            </a:extLst>
          </p:cNvPr>
          <p:cNvSpPr txBox="1"/>
          <p:nvPr/>
        </p:nvSpPr>
        <p:spPr>
          <a:xfrm>
            <a:off x="208347" y="-47587"/>
            <a:ext cx="25452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ncdot.gov</a:t>
            </a:r>
          </a:p>
        </p:txBody>
      </p:sp>
    </p:spTree>
    <p:extLst>
      <p:ext uri="{BB962C8B-B14F-4D97-AF65-F5344CB8AC3E}">
        <p14:creationId xmlns:p14="http://schemas.microsoft.com/office/powerpoint/2010/main" val="1416055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29A67-BE96-D180-F631-3684139BA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7C0C91-2B68-8AB4-F6D8-DC86B0DD50C1}"/>
              </a:ext>
            </a:extLst>
          </p:cNvPr>
          <p:cNvSpPr/>
          <p:nvPr/>
        </p:nvSpPr>
        <p:spPr>
          <a:xfrm rot="5400000">
            <a:off x="5910806" y="-5910805"/>
            <a:ext cx="370390" cy="12192001"/>
          </a:xfrm>
          <a:prstGeom prst="rect">
            <a:avLst/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C53B29-D548-74AB-657B-FC642D736573}"/>
              </a:ext>
            </a:extLst>
          </p:cNvPr>
          <p:cNvSpPr txBox="1"/>
          <p:nvPr/>
        </p:nvSpPr>
        <p:spPr>
          <a:xfrm>
            <a:off x="525910" y="689847"/>
            <a:ext cx="1157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3	 New to FY28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0516428-B982-2E08-6849-6D1DD6618EC3}"/>
              </a:ext>
            </a:extLst>
          </p:cNvPr>
          <p:cNvSpPr/>
          <p:nvPr/>
        </p:nvSpPr>
        <p:spPr>
          <a:xfrm rot="5400000">
            <a:off x="6073142" y="-5707024"/>
            <a:ext cx="45719" cy="12192002"/>
          </a:xfrm>
          <a:prstGeom prst="rect">
            <a:avLst/>
          </a:prstGeom>
          <a:solidFill>
            <a:srgbClr val="29A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A33C9064-4670-CCA8-34F0-8CA3E821121A}"/>
              </a:ext>
            </a:extLst>
          </p:cNvPr>
          <p:cNvSpPr/>
          <p:nvPr/>
        </p:nvSpPr>
        <p:spPr>
          <a:xfrm rot="16200000">
            <a:off x="7415094" y="2061335"/>
            <a:ext cx="4967960" cy="3893131"/>
          </a:xfrm>
          <a:prstGeom prst="round2SameRect">
            <a:avLst>
              <a:gd name="adj1" fmla="val 6156"/>
              <a:gd name="adj2" fmla="val 6085"/>
            </a:avLst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DBDDC2EF-F72A-3912-434E-AB7347C4BCC7}"/>
              </a:ext>
            </a:extLst>
          </p:cNvPr>
          <p:cNvSpPr/>
          <p:nvPr/>
        </p:nvSpPr>
        <p:spPr>
          <a:xfrm>
            <a:off x="7952509" y="1523924"/>
            <a:ext cx="3880938" cy="47168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9AAE2"/>
          </a:solidFill>
          <a:ln>
            <a:solidFill>
              <a:srgbClr val="29AA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143CB6-8618-A5AA-8164-CA8529390FFA}"/>
              </a:ext>
            </a:extLst>
          </p:cNvPr>
          <p:cNvSpPr/>
          <p:nvPr/>
        </p:nvSpPr>
        <p:spPr>
          <a:xfrm>
            <a:off x="8070043" y="2104124"/>
            <a:ext cx="372530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EEO Statement per Executive Order 11246.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 to DBE, MBE, WBE, and EEO have been removed or revised from the document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401BAA-1A6C-F874-AE72-706A1CD0CA74}"/>
              </a:ext>
            </a:extLst>
          </p:cNvPr>
          <p:cNvSpPr/>
          <p:nvPr/>
        </p:nvSpPr>
        <p:spPr>
          <a:xfrm>
            <a:off x="8070043" y="1572572"/>
            <a:ext cx="40743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EEO Update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3B768A-F9C2-97A1-8960-2585869851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6" t="-1" b="665"/>
          <a:stretch>
            <a:fillRect/>
          </a:stretch>
        </p:blipFill>
        <p:spPr>
          <a:xfrm>
            <a:off x="1545336" y="1572572"/>
            <a:ext cx="5685277" cy="43801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3D63DF-D8A3-690E-2763-DCF70C14E164}"/>
              </a:ext>
            </a:extLst>
          </p:cNvPr>
          <p:cNvSpPr txBox="1"/>
          <p:nvPr/>
        </p:nvSpPr>
        <p:spPr>
          <a:xfrm>
            <a:off x="208347" y="-47587"/>
            <a:ext cx="25452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ncdot.gov</a:t>
            </a:r>
          </a:p>
        </p:txBody>
      </p:sp>
    </p:spTree>
    <p:extLst>
      <p:ext uri="{BB962C8B-B14F-4D97-AF65-F5344CB8AC3E}">
        <p14:creationId xmlns:p14="http://schemas.microsoft.com/office/powerpoint/2010/main" val="1265681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BAA17-C778-6F3C-A29F-9633EAEBF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93CAD70-B4F1-9A36-D6D8-DE5B7B4CDC47}"/>
              </a:ext>
            </a:extLst>
          </p:cNvPr>
          <p:cNvSpPr/>
          <p:nvPr/>
        </p:nvSpPr>
        <p:spPr>
          <a:xfrm rot="5400000">
            <a:off x="5910806" y="-5910805"/>
            <a:ext cx="370390" cy="12192001"/>
          </a:xfrm>
          <a:prstGeom prst="rect">
            <a:avLst/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3D0103-176B-6DD7-058F-7A20E11FB99A}"/>
              </a:ext>
            </a:extLst>
          </p:cNvPr>
          <p:cNvSpPr txBox="1"/>
          <p:nvPr/>
        </p:nvSpPr>
        <p:spPr>
          <a:xfrm>
            <a:off x="525910" y="689847"/>
            <a:ext cx="1157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3	 New to FY28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62E6C7-BFC1-5BF0-2DF1-2F5533A00402}"/>
              </a:ext>
            </a:extLst>
          </p:cNvPr>
          <p:cNvSpPr/>
          <p:nvPr/>
        </p:nvSpPr>
        <p:spPr>
          <a:xfrm rot="5400000">
            <a:off x="6073142" y="-5707024"/>
            <a:ext cx="45719" cy="12192002"/>
          </a:xfrm>
          <a:prstGeom prst="rect">
            <a:avLst/>
          </a:prstGeom>
          <a:solidFill>
            <a:srgbClr val="29A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3C6D7461-9E3B-C035-F5F8-1EC513F7AFA0}"/>
              </a:ext>
            </a:extLst>
          </p:cNvPr>
          <p:cNvSpPr/>
          <p:nvPr/>
        </p:nvSpPr>
        <p:spPr>
          <a:xfrm rot="16200000">
            <a:off x="7415094" y="2061335"/>
            <a:ext cx="4967960" cy="3893131"/>
          </a:xfrm>
          <a:prstGeom prst="round2SameRect">
            <a:avLst>
              <a:gd name="adj1" fmla="val 6156"/>
              <a:gd name="adj2" fmla="val 6085"/>
            </a:avLst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5EF7AD42-46A8-F36B-CCFA-4257D1D03E6D}"/>
              </a:ext>
            </a:extLst>
          </p:cNvPr>
          <p:cNvSpPr/>
          <p:nvPr/>
        </p:nvSpPr>
        <p:spPr>
          <a:xfrm>
            <a:off x="7952509" y="1523924"/>
            <a:ext cx="3880938" cy="756534"/>
          </a:xfrm>
          <a:prstGeom prst="round2SameRect">
            <a:avLst>
              <a:gd name="adj1" fmla="val 28244"/>
              <a:gd name="adj2" fmla="val 0"/>
            </a:avLst>
          </a:prstGeom>
          <a:solidFill>
            <a:srgbClr val="29AAE2"/>
          </a:solidFill>
          <a:ln>
            <a:solidFill>
              <a:srgbClr val="29AA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2F993F-B4C2-428A-B632-DA3927216C23}"/>
              </a:ext>
            </a:extLst>
          </p:cNvPr>
          <p:cNvSpPr/>
          <p:nvPr/>
        </p:nvSpPr>
        <p:spPr>
          <a:xfrm>
            <a:off x="8070043" y="1572572"/>
            <a:ext cx="40743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EEO Statement and Financial Health Statement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C90894-FA81-69E1-05C0-E1CC1F551B16}"/>
              </a:ext>
            </a:extLst>
          </p:cNvPr>
          <p:cNvSpPr/>
          <p:nvPr/>
        </p:nvSpPr>
        <p:spPr>
          <a:xfrm>
            <a:off x="8053361" y="2437499"/>
            <a:ext cx="3725304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Added to Pre-Application Materials form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form or signature is needed.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C9C224C-F11F-0170-3D49-D8638CCDBF23}"/>
              </a:ext>
            </a:extLst>
          </p:cNvPr>
          <p:cNvCxnSpPr/>
          <p:nvPr/>
        </p:nvCxnSpPr>
        <p:spPr>
          <a:xfrm>
            <a:off x="1881187" y="4733925"/>
            <a:ext cx="18097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0420C86-9DF8-1AF5-0C93-B55F1737AADD}"/>
              </a:ext>
            </a:extLst>
          </p:cNvPr>
          <p:cNvCxnSpPr/>
          <p:nvPr/>
        </p:nvCxnSpPr>
        <p:spPr>
          <a:xfrm>
            <a:off x="1881187" y="4838700"/>
            <a:ext cx="18097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D993767-4BC8-7B2F-AFD8-D1DCD1B9D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49" y="1997441"/>
            <a:ext cx="6720288" cy="37322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46DDB5-5454-F61B-8D41-23EA8A2FB619}"/>
              </a:ext>
            </a:extLst>
          </p:cNvPr>
          <p:cNvSpPr txBox="1"/>
          <p:nvPr/>
        </p:nvSpPr>
        <p:spPr>
          <a:xfrm>
            <a:off x="208347" y="-47587"/>
            <a:ext cx="25452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ncdot.gov</a:t>
            </a:r>
          </a:p>
        </p:txBody>
      </p:sp>
    </p:spTree>
    <p:extLst>
      <p:ext uri="{BB962C8B-B14F-4D97-AF65-F5344CB8AC3E}">
        <p14:creationId xmlns:p14="http://schemas.microsoft.com/office/powerpoint/2010/main" val="959963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0B11A-92BB-A9A5-E6AC-6547C43E0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328704-0A89-4A6B-E830-CE9B740BBCC3}"/>
              </a:ext>
            </a:extLst>
          </p:cNvPr>
          <p:cNvSpPr/>
          <p:nvPr/>
        </p:nvSpPr>
        <p:spPr>
          <a:xfrm rot="5400000">
            <a:off x="5910806" y="-5910805"/>
            <a:ext cx="370390" cy="12192001"/>
          </a:xfrm>
          <a:prstGeom prst="rect">
            <a:avLst/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374482-7332-C9A0-C7B1-7BC91A6C76E4}"/>
              </a:ext>
            </a:extLst>
          </p:cNvPr>
          <p:cNvSpPr txBox="1"/>
          <p:nvPr/>
        </p:nvSpPr>
        <p:spPr>
          <a:xfrm>
            <a:off x="525910" y="689847"/>
            <a:ext cx="1157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3	 New to FY28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E2DB9B-71EA-4B55-4A5B-466789F16049}"/>
              </a:ext>
            </a:extLst>
          </p:cNvPr>
          <p:cNvSpPr/>
          <p:nvPr/>
        </p:nvSpPr>
        <p:spPr>
          <a:xfrm rot="5400000">
            <a:off x="6073142" y="-5707024"/>
            <a:ext cx="45719" cy="12192002"/>
          </a:xfrm>
          <a:prstGeom prst="rect">
            <a:avLst/>
          </a:prstGeom>
          <a:solidFill>
            <a:srgbClr val="29A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5E31FD91-720D-33A9-1648-A752A6B239C3}"/>
              </a:ext>
            </a:extLst>
          </p:cNvPr>
          <p:cNvSpPr/>
          <p:nvPr/>
        </p:nvSpPr>
        <p:spPr>
          <a:xfrm rot="16200000">
            <a:off x="7415094" y="2061335"/>
            <a:ext cx="4967960" cy="3893131"/>
          </a:xfrm>
          <a:prstGeom prst="round2SameRect">
            <a:avLst>
              <a:gd name="adj1" fmla="val 6156"/>
              <a:gd name="adj2" fmla="val 6085"/>
            </a:avLst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F63D8A86-A5FA-05DF-D58C-6DA97180A706}"/>
              </a:ext>
            </a:extLst>
          </p:cNvPr>
          <p:cNvSpPr/>
          <p:nvPr/>
        </p:nvSpPr>
        <p:spPr>
          <a:xfrm>
            <a:off x="7952509" y="1523924"/>
            <a:ext cx="3880938" cy="756534"/>
          </a:xfrm>
          <a:prstGeom prst="round2SameRect">
            <a:avLst>
              <a:gd name="adj1" fmla="val 28244"/>
              <a:gd name="adj2" fmla="val 0"/>
            </a:avLst>
          </a:prstGeom>
          <a:solidFill>
            <a:srgbClr val="29AAE2"/>
          </a:solidFill>
          <a:ln>
            <a:solidFill>
              <a:srgbClr val="29AA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A87E07-E2FC-F0FC-ECE8-4D9BD0984264}"/>
              </a:ext>
            </a:extLst>
          </p:cNvPr>
          <p:cNvSpPr/>
          <p:nvPr/>
        </p:nvSpPr>
        <p:spPr>
          <a:xfrm>
            <a:off x="8070043" y="1572572"/>
            <a:ext cx="40743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EEO Statement and Financial Health Statement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F1CF59-4BDB-55C6-B010-E2495DA97203}"/>
              </a:ext>
            </a:extLst>
          </p:cNvPr>
          <p:cNvSpPr/>
          <p:nvPr/>
        </p:nvSpPr>
        <p:spPr>
          <a:xfrm>
            <a:off x="8053361" y="2437499"/>
            <a:ext cx="3725304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Pre-Application Materials form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form or signature is needed.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AF49B3-A4C7-26F0-037E-7B1D32572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78" y="1258247"/>
            <a:ext cx="5170003" cy="402812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3E4AA1-A464-ACE7-7300-F3E25F702750}"/>
              </a:ext>
            </a:extLst>
          </p:cNvPr>
          <p:cNvCxnSpPr/>
          <p:nvPr/>
        </p:nvCxnSpPr>
        <p:spPr>
          <a:xfrm>
            <a:off x="1028699" y="4007900"/>
            <a:ext cx="18097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F50FB62-60FF-EDC8-A92A-4B1B8458DA3B}"/>
              </a:ext>
            </a:extLst>
          </p:cNvPr>
          <p:cNvCxnSpPr/>
          <p:nvPr/>
        </p:nvCxnSpPr>
        <p:spPr>
          <a:xfrm>
            <a:off x="1028698" y="4124325"/>
            <a:ext cx="18097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5BFBD66-1598-993D-A04E-B9D1A1E2B0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3793" y="3684023"/>
            <a:ext cx="5406965" cy="27165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77599A-072E-8D89-0854-5360B1D6EDFC}"/>
              </a:ext>
            </a:extLst>
          </p:cNvPr>
          <p:cNvSpPr txBox="1"/>
          <p:nvPr/>
        </p:nvSpPr>
        <p:spPr>
          <a:xfrm>
            <a:off x="208347" y="-47587"/>
            <a:ext cx="25452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ncdot.gov</a:t>
            </a:r>
          </a:p>
        </p:txBody>
      </p:sp>
    </p:spTree>
    <p:extLst>
      <p:ext uri="{BB962C8B-B14F-4D97-AF65-F5344CB8AC3E}">
        <p14:creationId xmlns:p14="http://schemas.microsoft.com/office/powerpoint/2010/main" val="2468288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A4CD1-DE6B-D8D7-420E-8E9785CD8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E4F168D-6851-326C-4FEB-E3834BC2A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07" y="1295400"/>
            <a:ext cx="6590944" cy="51077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AA5415-13AF-B893-9CCD-38F579B3A9EF}"/>
              </a:ext>
            </a:extLst>
          </p:cNvPr>
          <p:cNvSpPr/>
          <p:nvPr/>
        </p:nvSpPr>
        <p:spPr>
          <a:xfrm rot="5400000">
            <a:off x="5910806" y="-5910805"/>
            <a:ext cx="370390" cy="12192001"/>
          </a:xfrm>
          <a:prstGeom prst="rect">
            <a:avLst/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8F122B-A771-54BA-0A52-5A999DAD3880}"/>
              </a:ext>
            </a:extLst>
          </p:cNvPr>
          <p:cNvSpPr txBox="1"/>
          <p:nvPr/>
        </p:nvSpPr>
        <p:spPr>
          <a:xfrm>
            <a:off x="525910" y="689847"/>
            <a:ext cx="1157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3	 New to FY28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A6C911-59F2-3787-59D0-9AD1EC5D815B}"/>
              </a:ext>
            </a:extLst>
          </p:cNvPr>
          <p:cNvSpPr/>
          <p:nvPr/>
        </p:nvSpPr>
        <p:spPr>
          <a:xfrm rot="5400000">
            <a:off x="6073142" y="-5707024"/>
            <a:ext cx="45719" cy="12192002"/>
          </a:xfrm>
          <a:prstGeom prst="rect">
            <a:avLst/>
          </a:prstGeom>
          <a:solidFill>
            <a:srgbClr val="29A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138C0D73-4FB9-FC45-B4FB-A6690D4370A5}"/>
              </a:ext>
            </a:extLst>
          </p:cNvPr>
          <p:cNvSpPr/>
          <p:nvPr/>
        </p:nvSpPr>
        <p:spPr>
          <a:xfrm rot="16200000">
            <a:off x="7415094" y="2061335"/>
            <a:ext cx="4967960" cy="3893131"/>
          </a:xfrm>
          <a:prstGeom prst="round2SameRect">
            <a:avLst>
              <a:gd name="adj1" fmla="val 6156"/>
              <a:gd name="adj2" fmla="val 6085"/>
            </a:avLst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B6B5D154-91EB-60C1-FE19-AD494F867E63}"/>
              </a:ext>
            </a:extLst>
          </p:cNvPr>
          <p:cNvSpPr/>
          <p:nvPr/>
        </p:nvSpPr>
        <p:spPr>
          <a:xfrm>
            <a:off x="7952509" y="1523924"/>
            <a:ext cx="3880938" cy="47168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9AAE2"/>
          </a:solidFill>
          <a:ln>
            <a:solidFill>
              <a:srgbClr val="29AA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1A7180-8FCA-7AD6-B01A-4373FFF13F02}"/>
              </a:ext>
            </a:extLst>
          </p:cNvPr>
          <p:cNvSpPr/>
          <p:nvPr/>
        </p:nvSpPr>
        <p:spPr>
          <a:xfrm>
            <a:off x="8070043" y="1572572"/>
            <a:ext cx="40743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Propane Conversion Kits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9F0D1B-F09A-FD95-8CCC-8097514B4563}"/>
              </a:ext>
            </a:extLst>
          </p:cNvPr>
          <p:cNvSpPr/>
          <p:nvPr/>
        </p:nvSpPr>
        <p:spPr>
          <a:xfrm>
            <a:off x="8030326" y="2161274"/>
            <a:ext cx="350444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Propane conversion kits will be listed under a separate G‑code when ordered through the Combined Capital program.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Shown with this icon: 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5A3306A4-D4F9-8199-3A65-40B83051EF23}"/>
              </a:ext>
            </a:extLst>
          </p:cNvPr>
          <p:cNvSpPr/>
          <p:nvPr/>
        </p:nvSpPr>
        <p:spPr>
          <a:xfrm>
            <a:off x="10872362" y="4123602"/>
            <a:ext cx="542925" cy="381000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Exclamation mark with solid fill">
            <a:extLst>
              <a:ext uri="{FF2B5EF4-FFF2-40B4-BE49-F238E27FC236}">
                <a16:creationId xmlns:a16="http://schemas.microsoft.com/office/drawing/2014/main" id="{58D6ACDE-2151-C68E-5AF0-1068772B4FB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99459" y="4198400"/>
            <a:ext cx="288733" cy="2887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660AA3-96B4-B94A-52A2-6308A6FC2C1D}"/>
              </a:ext>
            </a:extLst>
          </p:cNvPr>
          <p:cNvSpPr txBox="1"/>
          <p:nvPr/>
        </p:nvSpPr>
        <p:spPr>
          <a:xfrm>
            <a:off x="208347" y="-47587"/>
            <a:ext cx="25452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ncdot.gov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8334AB-BA30-B352-6AD0-EBB3F5AAD851}"/>
              </a:ext>
            </a:extLst>
          </p:cNvPr>
          <p:cNvSpPr/>
          <p:nvPr/>
        </p:nvSpPr>
        <p:spPr>
          <a:xfrm>
            <a:off x="2843258" y="5401503"/>
            <a:ext cx="1366792" cy="1809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76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46D86-08D4-A2BC-AF29-C68F1C921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4618671-3D75-0E22-77AF-28411C9CE496}"/>
              </a:ext>
            </a:extLst>
          </p:cNvPr>
          <p:cNvSpPr/>
          <p:nvPr/>
        </p:nvSpPr>
        <p:spPr>
          <a:xfrm rot="5400000">
            <a:off x="5910806" y="-5910805"/>
            <a:ext cx="370390" cy="12192001"/>
          </a:xfrm>
          <a:prstGeom prst="rect">
            <a:avLst/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9905C1-A91B-90EE-210E-697DDDD34A79}"/>
              </a:ext>
            </a:extLst>
          </p:cNvPr>
          <p:cNvSpPr txBox="1"/>
          <p:nvPr/>
        </p:nvSpPr>
        <p:spPr>
          <a:xfrm>
            <a:off x="525910" y="689847"/>
            <a:ext cx="1157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3	 New to FY28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919FC9-3602-229C-4BAE-40DD6BB453C2}"/>
              </a:ext>
            </a:extLst>
          </p:cNvPr>
          <p:cNvSpPr/>
          <p:nvPr/>
        </p:nvSpPr>
        <p:spPr>
          <a:xfrm rot="5400000">
            <a:off x="6073142" y="-5707024"/>
            <a:ext cx="45719" cy="12192002"/>
          </a:xfrm>
          <a:prstGeom prst="rect">
            <a:avLst/>
          </a:prstGeom>
          <a:solidFill>
            <a:srgbClr val="29A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1EB5C1F2-9491-B0E7-5ADB-30622108AF90}"/>
              </a:ext>
            </a:extLst>
          </p:cNvPr>
          <p:cNvSpPr/>
          <p:nvPr/>
        </p:nvSpPr>
        <p:spPr>
          <a:xfrm rot="16200000">
            <a:off x="7415094" y="2061335"/>
            <a:ext cx="4967960" cy="3893131"/>
          </a:xfrm>
          <a:prstGeom prst="round2SameRect">
            <a:avLst>
              <a:gd name="adj1" fmla="val 6156"/>
              <a:gd name="adj2" fmla="val 6085"/>
            </a:avLst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F8C48247-BCCB-04FD-874C-34C6FED6FEB1}"/>
              </a:ext>
            </a:extLst>
          </p:cNvPr>
          <p:cNvSpPr/>
          <p:nvPr/>
        </p:nvSpPr>
        <p:spPr>
          <a:xfrm>
            <a:off x="7952509" y="1523924"/>
            <a:ext cx="3880938" cy="47168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9AAE2"/>
          </a:solidFill>
          <a:ln>
            <a:solidFill>
              <a:srgbClr val="29AA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713F49-567C-6F5E-AB60-015D6AC43F0E}"/>
              </a:ext>
            </a:extLst>
          </p:cNvPr>
          <p:cNvSpPr/>
          <p:nvPr/>
        </p:nvSpPr>
        <p:spPr>
          <a:xfrm>
            <a:off x="8070043" y="1572572"/>
            <a:ext cx="40743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Public Hearing Notice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6D7068-6B8B-E68F-1F9B-75A4287A2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84" y="1334442"/>
            <a:ext cx="4607131" cy="35600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ED6ED1B-9AD0-AFD3-8C99-D864BA1D26DD}"/>
              </a:ext>
            </a:extLst>
          </p:cNvPr>
          <p:cNvSpPr/>
          <p:nvPr/>
        </p:nvSpPr>
        <p:spPr>
          <a:xfrm>
            <a:off x="8070043" y="2199320"/>
            <a:ext cx="350444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Hearing Notice is no longer required by state and federal regulations, but the public must be informed by other means </a:t>
            </a:r>
            <a:r>
              <a:rPr lang="en-US" sz="20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Facebook, Flyers, Notice on Buses.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62977D-016B-F46E-B2F5-4E7DAE5F9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6747" y="2013157"/>
            <a:ext cx="3476066" cy="4417764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19C7BE-42F1-C979-6B13-4FA13DE1F52D}"/>
              </a:ext>
            </a:extLst>
          </p:cNvPr>
          <p:cNvSpPr txBox="1"/>
          <p:nvPr/>
        </p:nvSpPr>
        <p:spPr>
          <a:xfrm>
            <a:off x="208347" y="-47587"/>
            <a:ext cx="25452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ncdot.gov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5CA9EA-5D35-5707-D632-FD4546870E3A}"/>
              </a:ext>
            </a:extLst>
          </p:cNvPr>
          <p:cNvSpPr/>
          <p:nvPr/>
        </p:nvSpPr>
        <p:spPr>
          <a:xfrm>
            <a:off x="1101428" y="3465748"/>
            <a:ext cx="1356022" cy="7062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84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5B824C8-56BF-41D8-BAC1-B5C331D1819C}"/>
              </a:ext>
            </a:extLst>
          </p:cNvPr>
          <p:cNvSpPr/>
          <p:nvPr/>
        </p:nvSpPr>
        <p:spPr>
          <a:xfrm>
            <a:off x="3446169" y="324091"/>
            <a:ext cx="5301205" cy="6736466"/>
          </a:xfrm>
          <a:custGeom>
            <a:avLst/>
            <a:gdLst>
              <a:gd name="connsiteX0" fmla="*/ 5058137 w 5301205"/>
              <a:gd name="connsiteY0" fmla="*/ 1076446 h 6736466"/>
              <a:gd name="connsiteX1" fmla="*/ 1932972 w 5301205"/>
              <a:gd name="connsiteY1" fmla="*/ 6736466 h 6736466"/>
              <a:gd name="connsiteX2" fmla="*/ 0 w 5301205"/>
              <a:gd name="connsiteY2" fmla="*/ 5775767 h 6736466"/>
              <a:gd name="connsiteX3" fmla="*/ 3333509 w 5301205"/>
              <a:gd name="connsiteY3" fmla="*/ 0 h 6736466"/>
              <a:gd name="connsiteX4" fmla="*/ 5301205 w 5301205"/>
              <a:gd name="connsiteY4" fmla="*/ 682906 h 6736466"/>
              <a:gd name="connsiteX5" fmla="*/ 5000263 w 5301205"/>
              <a:gd name="connsiteY5" fmla="*/ 1215342 h 6736466"/>
              <a:gd name="connsiteX6" fmla="*/ 5000263 w 5301205"/>
              <a:gd name="connsiteY6" fmla="*/ 1215342 h 673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01205" h="6736466">
                <a:moveTo>
                  <a:pt x="5058137" y="1076446"/>
                </a:moveTo>
                <a:lnTo>
                  <a:pt x="1932972" y="6736466"/>
                </a:lnTo>
                <a:lnTo>
                  <a:pt x="0" y="5775767"/>
                </a:lnTo>
                <a:lnTo>
                  <a:pt x="3333509" y="0"/>
                </a:lnTo>
                <a:lnTo>
                  <a:pt x="5301205" y="682906"/>
                </a:lnTo>
                <a:lnTo>
                  <a:pt x="5000263" y="1215342"/>
                </a:lnTo>
                <a:lnTo>
                  <a:pt x="5000263" y="1215342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5B8C486-71BE-43FC-8FFD-5E677C40C750}"/>
              </a:ext>
            </a:extLst>
          </p:cNvPr>
          <p:cNvSpPr/>
          <p:nvPr/>
        </p:nvSpPr>
        <p:spPr>
          <a:xfrm>
            <a:off x="-2715" y="2042"/>
            <a:ext cx="8794151" cy="3401550"/>
          </a:xfrm>
          <a:custGeom>
            <a:avLst/>
            <a:gdLst>
              <a:gd name="connsiteX0" fmla="*/ 20320 w 6035040"/>
              <a:gd name="connsiteY0" fmla="*/ 0 h 3525520"/>
              <a:gd name="connsiteX1" fmla="*/ 6035040 w 6035040"/>
              <a:gd name="connsiteY1" fmla="*/ 0 h 3525520"/>
              <a:gd name="connsiteX2" fmla="*/ 4368800 w 6035040"/>
              <a:gd name="connsiteY2" fmla="*/ 3525520 h 3525520"/>
              <a:gd name="connsiteX3" fmla="*/ 0 w 6035040"/>
              <a:gd name="connsiteY3" fmla="*/ 3525520 h 3525520"/>
              <a:gd name="connsiteX4" fmla="*/ 20320 w 6035040"/>
              <a:gd name="connsiteY4" fmla="*/ 0 h 3525520"/>
              <a:gd name="connsiteX0" fmla="*/ 0 w 6037580"/>
              <a:gd name="connsiteY0" fmla="*/ 0 h 3529330"/>
              <a:gd name="connsiteX1" fmla="*/ 6037580 w 6037580"/>
              <a:gd name="connsiteY1" fmla="*/ 3810 h 3529330"/>
              <a:gd name="connsiteX2" fmla="*/ 4371340 w 6037580"/>
              <a:gd name="connsiteY2" fmla="*/ 3529330 h 3529330"/>
              <a:gd name="connsiteX3" fmla="*/ 2540 w 6037580"/>
              <a:gd name="connsiteY3" fmla="*/ 3529330 h 3529330"/>
              <a:gd name="connsiteX4" fmla="*/ 0 w 6037580"/>
              <a:gd name="connsiteY4" fmla="*/ 0 h 3529330"/>
              <a:gd name="connsiteX0" fmla="*/ 0 w 6326947"/>
              <a:gd name="connsiteY0" fmla="*/ 7765 h 3537095"/>
              <a:gd name="connsiteX1" fmla="*/ 6326947 w 6326947"/>
              <a:gd name="connsiteY1" fmla="*/ 0 h 3537095"/>
              <a:gd name="connsiteX2" fmla="*/ 4371340 w 6326947"/>
              <a:gd name="connsiteY2" fmla="*/ 3537095 h 3537095"/>
              <a:gd name="connsiteX3" fmla="*/ 2540 w 6326947"/>
              <a:gd name="connsiteY3" fmla="*/ 3537095 h 3537095"/>
              <a:gd name="connsiteX4" fmla="*/ 0 w 6326947"/>
              <a:gd name="connsiteY4" fmla="*/ 7765 h 3537095"/>
              <a:gd name="connsiteX0" fmla="*/ 0 w 6326947"/>
              <a:gd name="connsiteY0" fmla="*/ 0 h 3986530"/>
              <a:gd name="connsiteX1" fmla="*/ 6326947 w 6326947"/>
              <a:gd name="connsiteY1" fmla="*/ 449435 h 3986530"/>
              <a:gd name="connsiteX2" fmla="*/ 4371340 w 6326947"/>
              <a:gd name="connsiteY2" fmla="*/ 3986530 h 3986530"/>
              <a:gd name="connsiteX3" fmla="*/ 2540 w 6326947"/>
              <a:gd name="connsiteY3" fmla="*/ 3986530 h 3986530"/>
              <a:gd name="connsiteX4" fmla="*/ 0 w 6326947"/>
              <a:gd name="connsiteY4" fmla="*/ 0 h 3986530"/>
              <a:gd name="connsiteX0" fmla="*/ 0 w 6601267"/>
              <a:gd name="connsiteY0" fmla="*/ 7765 h 3994295"/>
              <a:gd name="connsiteX1" fmla="*/ 6601267 w 6601267"/>
              <a:gd name="connsiteY1" fmla="*/ 0 h 3994295"/>
              <a:gd name="connsiteX2" fmla="*/ 4371340 w 6601267"/>
              <a:gd name="connsiteY2" fmla="*/ 3994295 h 3994295"/>
              <a:gd name="connsiteX3" fmla="*/ 2540 w 6601267"/>
              <a:gd name="connsiteY3" fmla="*/ 3994295 h 3994295"/>
              <a:gd name="connsiteX4" fmla="*/ 0 w 6601267"/>
              <a:gd name="connsiteY4" fmla="*/ 7765 h 3994295"/>
              <a:gd name="connsiteX0" fmla="*/ 0 w 7744267"/>
              <a:gd name="connsiteY0" fmla="*/ 2034685 h 6021215"/>
              <a:gd name="connsiteX1" fmla="*/ 7744267 w 7744267"/>
              <a:gd name="connsiteY1" fmla="*/ 0 h 6021215"/>
              <a:gd name="connsiteX2" fmla="*/ 4371340 w 7744267"/>
              <a:gd name="connsiteY2" fmla="*/ 6021215 h 6021215"/>
              <a:gd name="connsiteX3" fmla="*/ 2540 w 7744267"/>
              <a:gd name="connsiteY3" fmla="*/ 6021215 h 6021215"/>
              <a:gd name="connsiteX4" fmla="*/ 0 w 7744267"/>
              <a:gd name="connsiteY4" fmla="*/ 2034685 h 6021215"/>
              <a:gd name="connsiteX0" fmla="*/ 0 w 9816907"/>
              <a:gd name="connsiteY0" fmla="*/ 7765 h 6021215"/>
              <a:gd name="connsiteX1" fmla="*/ 9816907 w 9816907"/>
              <a:gd name="connsiteY1" fmla="*/ 0 h 6021215"/>
              <a:gd name="connsiteX2" fmla="*/ 6443980 w 9816907"/>
              <a:gd name="connsiteY2" fmla="*/ 6021215 h 6021215"/>
              <a:gd name="connsiteX3" fmla="*/ 2075180 w 9816907"/>
              <a:gd name="connsiteY3" fmla="*/ 6021215 h 6021215"/>
              <a:gd name="connsiteX4" fmla="*/ 0 w 9816907"/>
              <a:gd name="connsiteY4" fmla="*/ 7765 h 6021215"/>
              <a:gd name="connsiteX0" fmla="*/ 43191 w 9860098"/>
              <a:gd name="connsiteY0" fmla="*/ 7765 h 6874655"/>
              <a:gd name="connsiteX1" fmla="*/ 9860098 w 9860098"/>
              <a:gd name="connsiteY1" fmla="*/ 0 h 6874655"/>
              <a:gd name="connsiteX2" fmla="*/ 6487171 w 9860098"/>
              <a:gd name="connsiteY2" fmla="*/ 6021215 h 6874655"/>
              <a:gd name="connsiteX3" fmla="*/ 11 w 9860098"/>
              <a:gd name="connsiteY3" fmla="*/ 6874655 h 6874655"/>
              <a:gd name="connsiteX4" fmla="*/ 43191 w 9860098"/>
              <a:gd name="connsiteY4" fmla="*/ 7765 h 6874655"/>
              <a:gd name="connsiteX0" fmla="*/ 27958 w 9844865"/>
              <a:gd name="connsiteY0" fmla="*/ 7765 h 6021215"/>
              <a:gd name="connsiteX1" fmla="*/ 9844865 w 9844865"/>
              <a:gd name="connsiteY1" fmla="*/ 0 h 6021215"/>
              <a:gd name="connsiteX2" fmla="*/ 6471938 w 9844865"/>
              <a:gd name="connsiteY2" fmla="*/ 6021215 h 6021215"/>
              <a:gd name="connsiteX3" fmla="*/ 18 w 9844865"/>
              <a:gd name="connsiteY3" fmla="*/ 3948575 h 6021215"/>
              <a:gd name="connsiteX4" fmla="*/ 27958 w 9844865"/>
              <a:gd name="connsiteY4" fmla="*/ 7765 h 6021215"/>
              <a:gd name="connsiteX0" fmla="*/ 27958 w 9844865"/>
              <a:gd name="connsiteY0" fmla="*/ 7765 h 3948575"/>
              <a:gd name="connsiteX1" fmla="*/ 9844865 w 9844865"/>
              <a:gd name="connsiteY1" fmla="*/ 0 h 3948575"/>
              <a:gd name="connsiteX2" fmla="*/ 7630178 w 9844865"/>
              <a:gd name="connsiteY2" fmla="*/ 3933335 h 3948575"/>
              <a:gd name="connsiteX3" fmla="*/ 18 w 9844865"/>
              <a:gd name="connsiteY3" fmla="*/ 3948575 h 3948575"/>
              <a:gd name="connsiteX4" fmla="*/ 27958 w 9844865"/>
              <a:gd name="connsiteY4" fmla="*/ 7765 h 3948575"/>
              <a:gd name="connsiteX0" fmla="*/ 0 w 9869275"/>
              <a:gd name="connsiteY0" fmla="*/ 68725 h 3948575"/>
              <a:gd name="connsiteX1" fmla="*/ 9869275 w 9869275"/>
              <a:gd name="connsiteY1" fmla="*/ 0 h 3948575"/>
              <a:gd name="connsiteX2" fmla="*/ 7654588 w 9869275"/>
              <a:gd name="connsiteY2" fmla="*/ 3933335 h 3948575"/>
              <a:gd name="connsiteX3" fmla="*/ 24428 w 9869275"/>
              <a:gd name="connsiteY3" fmla="*/ 3948575 h 3948575"/>
              <a:gd name="connsiteX4" fmla="*/ 0 w 9869275"/>
              <a:gd name="connsiteY4" fmla="*/ 68725 h 3948575"/>
              <a:gd name="connsiteX0" fmla="*/ 0 w 9851819"/>
              <a:gd name="connsiteY0" fmla="*/ 68725 h 3948575"/>
              <a:gd name="connsiteX1" fmla="*/ 9851819 w 9851819"/>
              <a:gd name="connsiteY1" fmla="*/ 0 h 3948575"/>
              <a:gd name="connsiteX2" fmla="*/ 7637132 w 9851819"/>
              <a:gd name="connsiteY2" fmla="*/ 3933335 h 3948575"/>
              <a:gd name="connsiteX3" fmla="*/ 6972 w 9851819"/>
              <a:gd name="connsiteY3" fmla="*/ 3948575 h 3948575"/>
              <a:gd name="connsiteX4" fmla="*/ 0 w 9851819"/>
              <a:gd name="connsiteY4" fmla="*/ 68725 h 3948575"/>
              <a:gd name="connsiteX0" fmla="*/ 0 w 9851819"/>
              <a:gd name="connsiteY0" fmla="*/ 68725 h 3948575"/>
              <a:gd name="connsiteX1" fmla="*/ 9851819 w 9851819"/>
              <a:gd name="connsiteY1" fmla="*/ 0 h 3948575"/>
              <a:gd name="connsiteX2" fmla="*/ 7425011 w 9851819"/>
              <a:gd name="connsiteY2" fmla="*/ 3944909 h 3948575"/>
              <a:gd name="connsiteX3" fmla="*/ 6972 w 9851819"/>
              <a:gd name="connsiteY3" fmla="*/ 3948575 h 3948575"/>
              <a:gd name="connsiteX4" fmla="*/ 0 w 9851819"/>
              <a:gd name="connsiteY4" fmla="*/ 68725 h 3948575"/>
              <a:gd name="connsiteX0" fmla="*/ 510074 w 10361893"/>
              <a:gd name="connsiteY0" fmla="*/ 68725 h 3971724"/>
              <a:gd name="connsiteX1" fmla="*/ 10361893 w 10361893"/>
              <a:gd name="connsiteY1" fmla="*/ 0 h 3971724"/>
              <a:gd name="connsiteX2" fmla="*/ 7935085 w 10361893"/>
              <a:gd name="connsiteY2" fmla="*/ 3944909 h 3971724"/>
              <a:gd name="connsiteX3" fmla="*/ 1 w 10361893"/>
              <a:gd name="connsiteY3" fmla="*/ 3971724 h 3971724"/>
              <a:gd name="connsiteX4" fmla="*/ 510074 w 10361893"/>
              <a:gd name="connsiteY4" fmla="*/ 68725 h 3971724"/>
              <a:gd name="connsiteX0" fmla="*/ 6348 w 10361955"/>
              <a:gd name="connsiteY0" fmla="*/ 57151 h 3971724"/>
              <a:gd name="connsiteX1" fmla="*/ 10361955 w 10361955"/>
              <a:gd name="connsiteY1" fmla="*/ 0 h 3971724"/>
              <a:gd name="connsiteX2" fmla="*/ 7935147 w 10361955"/>
              <a:gd name="connsiteY2" fmla="*/ 3944909 h 3971724"/>
              <a:gd name="connsiteX3" fmla="*/ 63 w 10361955"/>
              <a:gd name="connsiteY3" fmla="*/ 3971724 h 3971724"/>
              <a:gd name="connsiteX4" fmla="*/ 6348 w 10361955"/>
              <a:gd name="connsiteY4" fmla="*/ 57151 h 3971724"/>
              <a:gd name="connsiteX0" fmla="*/ 6348 w 10348698"/>
              <a:gd name="connsiteY0" fmla="*/ 0 h 3914573"/>
              <a:gd name="connsiteX1" fmla="*/ 10348698 w 10348698"/>
              <a:gd name="connsiteY1" fmla="*/ 81745 h 3914573"/>
              <a:gd name="connsiteX2" fmla="*/ 7935147 w 10348698"/>
              <a:gd name="connsiteY2" fmla="*/ 3887758 h 3914573"/>
              <a:gd name="connsiteX3" fmla="*/ 63 w 10348698"/>
              <a:gd name="connsiteY3" fmla="*/ 3914573 h 3914573"/>
              <a:gd name="connsiteX4" fmla="*/ 6348 w 10348698"/>
              <a:gd name="connsiteY4" fmla="*/ 0 h 3914573"/>
              <a:gd name="connsiteX0" fmla="*/ 6348 w 10428243"/>
              <a:gd name="connsiteY0" fmla="*/ 10852 h 3925425"/>
              <a:gd name="connsiteX1" fmla="*/ 10428243 w 10428243"/>
              <a:gd name="connsiteY1" fmla="*/ 0 h 3925425"/>
              <a:gd name="connsiteX2" fmla="*/ 7935147 w 10428243"/>
              <a:gd name="connsiteY2" fmla="*/ 3898610 h 3925425"/>
              <a:gd name="connsiteX3" fmla="*/ 63 w 10428243"/>
              <a:gd name="connsiteY3" fmla="*/ 3925425 h 3925425"/>
              <a:gd name="connsiteX4" fmla="*/ 6348 w 10428243"/>
              <a:gd name="connsiteY4" fmla="*/ 10852 h 3925425"/>
              <a:gd name="connsiteX0" fmla="*/ 6348 w 10068217"/>
              <a:gd name="connsiteY0" fmla="*/ 0 h 3914573"/>
              <a:gd name="connsiteX1" fmla="*/ 10068217 w 10068217"/>
              <a:gd name="connsiteY1" fmla="*/ 513023 h 3914573"/>
              <a:gd name="connsiteX2" fmla="*/ 7935147 w 10068217"/>
              <a:gd name="connsiteY2" fmla="*/ 3887758 h 3914573"/>
              <a:gd name="connsiteX3" fmla="*/ 63 w 10068217"/>
              <a:gd name="connsiteY3" fmla="*/ 3914573 h 3914573"/>
              <a:gd name="connsiteX4" fmla="*/ 6348 w 10068217"/>
              <a:gd name="connsiteY4" fmla="*/ 0 h 3914573"/>
              <a:gd name="connsiteX0" fmla="*/ 639059 w 10068155"/>
              <a:gd name="connsiteY0" fmla="*/ 0 h 3685973"/>
              <a:gd name="connsiteX1" fmla="*/ 10068155 w 10068155"/>
              <a:gd name="connsiteY1" fmla="*/ 284423 h 3685973"/>
              <a:gd name="connsiteX2" fmla="*/ 7935085 w 10068155"/>
              <a:gd name="connsiteY2" fmla="*/ 3659158 h 3685973"/>
              <a:gd name="connsiteX3" fmla="*/ 1 w 10068155"/>
              <a:gd name="connsiteY3" fmla="*/ 3685973 h 3685973"/>
              <a:gd name="connsiteX4" fmla="*/ 639059 w 10068155"/>
              <a:gd name="connsiteY4" fmla="*/ 0 h 3685973"/>
              <a:gd name="connsiteX0" fmla="*/ 0 w 10072780"/>
              <a:gd name="connsiteY0" fmla="*/ 1327 h 3401550"/>
              <a:gd name="connsiteX1" fmla="*/ 10072780 w 10072780"/>
              <a:gd name="connsiteY1" fmla="*/ 0 h 3401550"/>
              <a:gd name="connsiteX2" fmla="*/ 7939710 w 10072780"/>
              <a:gd name="connsiteY2" fmla="*/ 3374735 h 3401550"/>
              <a:gd name="connsiteX3" fmla="*/ 4626 w 10072780"/>
              <a:gd name="connsiteY3" fmla="*/ 3401550 h 3401550"/>
              <a:gd name="connsiteX4" fmla="*/ 0 w 10072780"/>
              <a:gd name="connsiteY4" fmla="*/ 1327 h 340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72780" h="3401550">
                <a:moveTo>
                  <a:pt x="0" y="1327"/>
                </a:moveTo>
                <a:lnTo>
                  <a:pt x="10072780" y="0"/>
                </a:lnTo>
                <a:lnTo>
                  <a:pt x="7939710" y="3374735"/>
                </a:lnTo>
                <a:lnTo>
                  <a:pt x="4626" y="3401550"/>
                </a:lnTo>
                <a:cubicBezTo>
                  <a:pt x="3779" y="2225107"/>
                  <a:pt x="847" y="1177770"/>
                  <a:pt x="0" y="1327"/>
                </a:cubicBezTo>
                <a:close/>
              </a:path>
            </a:pathLst>
          </a:custGeom>
          <a:solidFill>
            <a:srgbClr val="29A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55295E-26E5-40F3-9B8B-24F0C26B9955}"/>
              </a:ext>
            </a:extLst>
          </p:cNvPr>
          <p:cNvCxnSpPr>
            <a:cxnSpLocks/>
          </p:cNvCxnSpPr>
          <p:nvPr/>
        </p:nvCxnSpPr>
        <p:spPr>
          <a:xfrm flipV="1">
            <a:off x="7535119" y="-354150"/>
            <a:ext cx="2103554" cy="3784581"/>
          </a:xfrm>
          <a:prstGeom prst="line">
            <a:avLst/>
          </a:prstGeom>
          <a:ln w="57150">
            <a:solidFill>
              <a:srgbClr val="1444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047CD941-4A8E-42AA-AAA7-7DEDC0D470B0}"/>
              </a:ext>
            </a:extLst>
          </p:cNvPr>
          <p:cNvSpPr/>
          <p:nvPr/>
        </p:nvSpPr>
        <p:spPr>
          <a:xfrm rot="5400000">
            <a:off x="5908091" y="-5910805"/>
            <a:ext cx="370390" cy="12192001"/>
          </a:xfrm>
          <a:prstGeom prst="rect">
            <a:avLst/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DFFFD3-2197-47FC-91B0-044BC2143142}"/>
              </a:ext>
            </a:extLst>
          </p:cNvPr>
          <p:cNvSpPr txBox="1"/>
          <p:nvPr/>
        </p:nvSpPr>
        <p:spPr>
          <a:xfrm>
            <a:off x="535168" y="1585619"/>
            <a:ext cx="5771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Unified Grant Application Guidance</a:t>
            </a:r>
            <a:endParaRPr lang="en-US" sz="3600" b="1">
              <a:solidFill>
                <a:schemeClr val="bg1"/>
              </a:solidFill>
              <a:latin typeface="Arial" panose="020B0604020202020204" pitchFamily="34" charset="0"/>
              <a:ea typeface="AECOM Sans" panose="020B05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CA6B622-BD68-4C70-8003-ED18D7CB7CC5}"/>
              </a:ext>
            </a:extLst>
          </p:cNvPr>
          <p:cNvCxnSpPr>
            <a:cxnSpLocks/>
          </p:cNvCxnSpPr>
          <p:nvPr/>
        </p:nvCxnSpPr>
        <p:spPr>
          <a:xfrm flipV="1">
            <a:off x="6910086" y="-543340"/>
            <a:ext cx="2179695" cy="3921569"/>
          </a:xfrm>
          <a:prstGeom prst="line">
            <a:avLst/>
          </a:prstGeom>
          <a:ln w="57150">
            <a:solidFill>
              <a:srgbClr val="1444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Content Placeholder 9">
            <a:extLst>
              <a:ext uri="{FF2B5EF4-FFF2-40B4-BE49-F238E27FC236}">
                <a16:creationId xmlns:a16="http://schemas.microsoft.com/office/drawing/2014/main" id="{AF0C9585-9E39-4857-A0B9-704239106A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1" r="26800" b="29842"/>
          <a:stretch/>
        </p:blipFill>
        <p:spPr>
          <a:xfrm>
            <a:off x="9875130" y="483889"/>
            <a:ext cx="1028576" cy="82506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B42F7D8-CC94-435F-A714-C7DB1AA6C815}"/>
              </a:ext>
            </a:extLst>
          </p:cNvPr>
          <p:cNvSpPr txBox="1"/>
          <p:nvPr/>
        </p:nvSpPr>
        <p:spPr>
          <a:xfrm>
            <a:off x="10762770" y="539808"/>
            <a:ext cx="15733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INTEGRATED MOBILITY DIVISION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2C6E17E-2F12-4227-8C73-F9CF8E0FCAFE}"/>
              </a:ext>
            </a:extLst>
          </p:cNvPr>
          <p:cNvSpPr txBox="1"/>
          <p:nvPr/>
        </p:nvSpPr>
        <p:spPr>
          <a:xfrm>
            <a:off x="208347" y="-47587"/>
            <a:ext cx="40769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PUBLIC TRANSPORTATION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F59DE6-7329-4097-8C0F-D20AA070D66F}"/>
              </a:ext>
            </a:extLst>
          </p:cNvPr>
          <p:cNvSpPr txBox="1"/>
          <p:nvPr/>
        </p:nvSpPr>
        <p:spPr>
          <a:xfrm>
            <a:off x="500445" y="3814094"/>
            <a:ext cx="6697110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1	UGA Guidance Overview</a:t>
            </a:r>
          </a:p>
          <a:p>
            <a:pPr>
              <a:lnSpc>
                <a:spcPct val="150000"/>
              </a:lnSpc>
            </a:pPr>
            <a:r>
              <a:rPr lang="en-US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2	How to Access the UGA Guidance</a:t>
            </a:r>
          </a:p>
          <a:p>
            <a:pPr>
              <a:lnSpc>
                <a:spcPct val="150000"/>
              </a:lnSpc>
            </a:pPr>
            <a:r>
              <a:rPr lang="en-US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3	New to FY28</a:t>
            </a:r>
            <a:endParaRPr lang="en-US">
              <a:solidFill>
                <a:srgbClr val="FF0000"/>
              </a:solidFill>
              <a:latin typeface="Arial" panose="020B0604020202020204" pitchFamily="34" charset="0"/>
              <a:ea typeface="AECOM Sans" panose="020B05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3021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65058-6013-350D-4DFD-2FFD54F57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C92F0B0-7040-7207-50F3-40CA8831D142}"/>
              </a:ext>
            </a:extLst>
          </p:cNvPr>
          <p:cNvSpPr/>
          <p:nvPr/>
        </p:nvSpPr>
        <p:spPr>
          <a:xfrm rot="5400000">
            <a:off x="5910806" y="-5910805"/>
            <a:ext cx="370390" cy="12192001"/>
          </a:xfrm>
          <a:prstGeom prst="rect">
            <a:avLst/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97A936-A626-C1C1-8185-D24874DDB302}"/>
              </a:ext>
            </a:extLst>
          </p:cNvPr>
          <p:cNvSpPr txBox="1"/>
          <p:nvPr/>
        </p:nvSpPr>
        <p:spPr>
          <a:xfrm>
            <a:off x="525910" y="689847"/>
            <a:ext cx="1157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3	 New to FY28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B113D6-750C-FB39-76CB-8F50963C0AA6}"/>
              </a:ext>
            </a:extLst>
          </p:cNvPr>
          <p:cNvSpPr/>
          <p:nvPr/>
        </p:nvSpPr>
        <p:spPr>
          <a:xfrm rot="5400000">
            <a:off x="6073142" y="-5707024"/>
            <a:ext cx="45719" cy="12192002"/>
          </a:xfrm>
          <a:prstGeom prst="rect">
            <a:avLst/>
          </a:prstGeom>
          <a:solidFill>
            <a:srgbClr val="29A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C153E888-EA7D-4CBD-DBE1-E621B0027138}"/>
              </a:ext>
            </a:extLst>
          </p:cNvPr>
          <p:cNvSpPr/>
          <p:nvPr/>
        </p:nvSpPr>
        <p:spPr>
          <a:xfrm rot="16200000">
            <a:off x="7415094" y="2061335"/>
            <a:ext cx="4967960" cy="3893131"/>
          </a:xfrm>
          <a:prstGeom prst="round2SameRect">
            <a:avLst>
              <a:gd name="adj1" fmla="val 6156"/>
              <a:gd name="adj2" fmla="val 6085"/>
            </a:avLst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F3A95BA9-868F-DDEA-C63B-E002188EB80A}"/>
              </a:ext>
            </a:extLst>
          </p:cNvPr>
          <p:cNvSpPr/>
          <p:nvPr/>
        </p:nvSpPr>
        <p:spPr>
          <a:xfrm>
            <a:off x="7952509" y="1523924"/>
            <a:ext cx="3880938" cy="756534"/>
          </a:xfrm>
          <a:prstGeom prst="round2SameRect">
            <a:avLst>
              <a:gd name="adj1" fmla="val 28244"/>
              <a:gd name="adj2" fmla="val 1939"/>
            </a:avLst>
          </a:prstGeom>
          <a:solidFill>
            <a:srgbClr val="29AAE2"/>
          </a:solidFill>
          <a:ln>
            <a:solidFill>
              <a:srgbClr val="29AA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D6576A-F970-850E-A349-2F621B99FD3A}"/>
              </a:ext>
            </a:extLst>
          </p:cNvPr>
          <p:cNvSpPr/>
          <p:nvPr/>
        </p:nvSpPr>
        <p:spPr>
          <a:xfrm>
            <a:off x="8070043" y="1572572"/>
            <a:ext cx="40743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5311 Designee Certification Form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226D55-0165-9986-D10C-6BA9AABCF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926" y="1429522"/>
            <a:ext cx="3854648" cy="50167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6196AEE-5FAE-9E22-75B8-AE61319E49C4}"/>
              </a:ext>
            </a:extLst>
          </p:cNvPr>
          <p:cNvSpPr/>
          <p:nvPr/>
        </p:nvSpPr>
        <p:spPr>
          <a:xfrm>
            <a:off x="8091461" y="2408924"/>
            <a:ext cx="372530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 for FY28 applications 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 for the next 5 years.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F6F505-BFB3-67C4-7793-16CE2080627C}"/>
              </a:ext>
            </a:extLst>
          </p:cNvPr>
          <p:cNvSpPr txBox="1"/>
          <p:nvPr/>
        </p:nvSpPr>
        <p:spPr>
          <a:xfrm>
            <a:off x="208347" y="-47587"/>
            <a:ext cx="25452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ncdot.gov</a:t>
            </a:r>
          </a:p>
        </p:txBody>
      </p:sp>
    </p:spTree>
    <p:extLst>
      <p:ext uri="{BB962C8B-B14F-4D97-AF65-F5344CB8AC3E}">
        <p14:creationId xmlns:p14="http://schemas.microsoft.com/office/powerpoint/2010/main" val="3858810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6A41C-CAB3-0D2A-657D-C245041C2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69DA27-894B-D0E1-7796-BC4619EA2A24}"/>
              </a:ext>
            </a:extLst>
          </p:cNvPr>
          <p:cNvSpPr/>
          <p:nvPr/>
        </p:nvSpPr>
        <p:spPr>
          <a:xfrm rot="5400000">
            <a:off x="5910806" y="-5910805"/>
            <a:ext cx="370390" cy="12192001"/>
          </a:xfrm>
          <a:prstGeom prst="rect">
            <a:avLst/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7C8C93-F44B-A7E8-46FD-88F28F5C620D}"/>
              </a:ext>
            </a:extLst>
          </p:cNvPr>
          <p:cNvSpPr txBox="1"/>
          <p:nvPr/>
        </p:nvSpPr>
        <p:spPr>
          <a:xfrm>
            <a:off x="525910" y="689847"/>
            <a:ext cx="1157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3	 New to FY28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04CDC6-18D2-2F87-E4BC-D2F779256096}"/>
              </a:ext>
            </a:extLst>
          </p:cNvPr>
          <p:cNvSpPr/>
          <p:nvPr/>
        </p:nvSpPr>
        <p:spPr>
          <a:xfrm rot="5400000">
            <a:off x="6073142" y="-5707024"/>
            <a:ext cx="45719" cy="12192002"/>
          </a:xfrm>
          <a:prstGeom prst="rect">
            <a:avLst/>
          </a:prstGeom>
          <a:solidFill>
            <a:srgbClr val="29A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49C31F08-8DCF-4F12-2678-986C91B7FB1C}"/>
              </a:ext>
            </a:extLst>
          </p:cNvPr>
          <p:cNvSpPr/>
          <p:nvPr/>
        </p:nvSpPr>
        <p:spPr>
          <a:xfrm rot="16200000">
            <a:off x="7415094" y="2061335"/>
            <a:ext cx="4967960" cy="3893131"/>
          </a:xfrm>
          <a:prstGeom prst="round2SameRect">
            <a:avLst>
              <a:gd name="adj1" fmla="val 6156"/>
              <a:gd name="adj2" fmla="val 6085"/>
            </a:avLst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E8EBBE45-D8EC-67A3-625A-88CB19916C24}"/>
              </a:ext>
            </a:extLst>
          </p:cNvPr>
          <p:cNvSpPr/>
          <p:nvPr/>
        </p:nvSpPr>
        <p:spPr>
          <a:xfrm>
            <a:off x="7952509" y="1523924"/>
            <a:ext cx="3880938" cy="47168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9AAE2"/>
          </a:solidFill>
          <a:ln>
            <a:solidFill>
              <a:srgbClr val="29AA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88D2B1-0BD6-D541-C87B-3D8A9D55E400}"/>
              </a:ext>
            </a:extLst>
          </p:cNvPr>
          <p:cNvSpPr/>
          <p:nvPr/>
        </p:nvSpPr>
        <p:spPr>
          <a:xfrm>
            <a:off x="8070043" y="2104124"/>
            <a:ext cx="3725304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marketing fee requirement of 2% is added back into 5311 G-codes 371 and G372.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99CFB2-7FEA-506A-63EB-01BC3FD45782}"/>
              </a:ext>
            </a:extLst>
          </p:cNvPr>
          <p:cNvSpPr/>
          <p:nvPr/>
        </p:nvSpPr>
        <p:spPr>
          <a:xfrm>
            <a:off x="8070043" y="1572572"/>
            <a:ext cx="40743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Marketing Fee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31D474-670E-EFB2-6986-A721C0C4D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449" y="1572572"/>
            <a:ext cx="5896088" cy="45472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82B62A-BB74-32E3-6C4E-68E405214F43}"/>
              </a:ext>
            </a:extLst>
          </p:cNvPr>
          <p:cNvSpPr/>
          <p:nvPr/>
        </p:nvSpPr>
        <p:spPr>
          <a:xfrm>
            <a:off x="5682953" y="4854011"/>
            <a:ext cx="1222049" cy="2392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869900B-AC97-8902-C926-8BDB5528FE51}"/>
              </a:ext>
            </a:extLst>
          </p:cNvPr>
          <p:cNvCxnSpPr/>
          <p:nvPr/>
        </p:nvCxnSpPr>
        <p:spPr>
          <a:xfrm>
            <a:off x="4272897" y="4854011"/>
            <a:ext cx="205099" cy="683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1C57723-5380-E326-C96D-D7A4CE23D4E8}"/>
              </a:ext>
            </a:extLst>
          </p:cNvPr>
          <p:cNvCxnSpPr/>
          <p:nvPr/>
        </p:nvCxnSpPr>
        <p:spPr>
          <a:xfrm>
            <a:off x="4272896" y="4938044"/>
            <a:ext cx="205099" cy="683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E1D7435-A3CB-979E-1018-C0C7026C42A7}"/>
              </a:ext>
            </a:extLst>
          </p:cNvPr>
          <p:cNvSpPr txBox="1"/>
          <p:nvPr/>
        </p:nvSpPr>
        <p:spPr>
          <a:xfrm>
            <a:off x="208347" y="-47587"/>
            <a:ext cx="25452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ncdot.gov</a:t>
            </a:r>
          </a:p>
        </p:txBody>
      </p:sp>
    </p:spTree>
    <p:extLst>
      <p:ext uri="{BB962C8B-B14F-4D97-AF65-F5344CB8AC3E}">
        <p14:creationId xmlns:p14="http://schemas.microsoft.com/office/powerpoint/2010/main" val="31340254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4F55F-5764-AC1E-E894-29F0AF437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4B55F5D-B69E-4982-09D6-D64099308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278" y="2015471"/>
            <a:ext cx="4519099" cy="34928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AE9CEE-A4B9-BEBC-1499-E96046032518}"/>
              </a:ext>
            </a:extLst>
          </p:cNvPr>
          <p:cNvSpPr/>
          <p:nvPr/>
        </p:nvSpPr>
        <p:spPr>
          <a:xfrm rot="5400000">
            <a:off x="5910806" y="-5910805"/>
            <a:ext cx="370390" cy="12192001"/>
          </a:xfrm>
          <a:prstGeom prst="rect">
            <a:avLst/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C6DD3D-0CC6-3220-1E36-23259F8768A4}"/>
              </a:ext>
            </a:extLst>
          </p:cNvPr>
          <p:cNvSpPr txBox="1"/>
          <p:nvPr/>
        </p:nvSpPr>
        <p:spPr>
          <a:xfrm>
            <a:off x="525910" y="689847"/>
            <a:ext cx="1157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3	 New to FY28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76E2A59-B773-A47B-18AE-BC361D1F059A}"/>
              </a:ext>
            </a:extLst>
          </p:cNvPr>
          <p:cNvSpPr/>
          <p:nvPr/>
        </p:nvSpPr>
        <p:spPr>
          <a:xfrm rot="5400000">
            <a:off x="6073142" y="-5707024"/>
            <a:ext cx="45719" cy="12192002"/>
          </a:xfrm>
          <a:prstGeom prst="rect">
            <a:avLst/>
          </a:prstGeom>
          <a:solidFill>
            <a:srgbClr val="29A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8920315D-2810-F45A-AA6B-14CF808AE9FB}"/>
              </a:ext>
            </a:extLst>
          </p:cNvPr>
          <p:cNvSpPr/>
          <p:nvPr/>
        </p:nvSpPr>
        <p:spPr>
          <a:xfrm rot="16200000">
            <a:off x="7415094" y="2061335"/>
            <a:ext cx="4967960" cy="3893131"/>
          </a:xfrm>
          <a:prstGeom prst="round2SameRect">
            <a:avLst>
              <a:gd name="adj1" fmla="val 6156"/>
              <a:gd name="adj2" fmla="val 6085"/>
            </a:avLst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826FD321-DB0E-0FA9-9296-D71F88EDB73B}"/>
              </a:ext>
            </a:extLst>
          </p:cNvPr>
          <p:cNvSpPr/>
          <p:nvPr/>
        </p:nvSpPr>
        <p:spPr>
          <a:xfrm>
            <a:off x="7952509" y="1523924"/>
            <a:ext cx="3880938" cy="756534"/>
          </a:xfrm>
          <a:prstGeom prst="round2SameRect">
            <a:avLst>
              <a:gd name="adj1" fmla="val 28244"/>
              <a:gd name="adj2" fmla="val 0"/>
            </a:avLst>
          </a:prstGeom>
          <a:solidFill>
            <a:srgbClr val="29AAE2"/>
          </a:solidFill>
          <a:ln>
            <a:solidFill>
              <a:srgbClr val="29AA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C7CF49-CB8E-480C-13DB-8DC37E4E5771}"/>
              </a:ext>
            </a:extLst>
          </p:cNvPr>
          <p:cNvSpPr/>
          <p:nvPr/>
        </p:nvSpPr>
        <p:spPr>
          <a:xfrm>
            <a:off x="8070043" y="2456724"/>
            <a:ext cx="3725304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Added to Part 1.3 and Part 2.2.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Internship/Apprentice Program has a separate application process/timeline.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FD9BC2-BB2A-8FDE-2C61-1B985338D6C3}"/>
              </a:ext>
            </a:extLst>
          </p:cNvPr>
          <p:cNvSpPr/>
          <p:nvPr/>
        </p:nvSpPr>
        <p:spPr>
          <a:xfrm>
            <a:off x="8070043" y="1572572"/>
            <a:ext cx="37755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Internship/Apprentice Program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F5DFD0-4EEC-13A0-3AC7-6A55B0BD9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6341" y="1572572"/>
            <a:ext cx="3456827" cy="43786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486AE2-E5DB-F905-B6E2-DEB810307D3F}"/>
              </a:ext>
            </a:extLst>
          </p:cNvPr>
          <p:cNvSpPr txBox="1"/>
          <p:nvPr/>
        </p:nvSpPr>
        <p:spPr>
          <a:xfrm>
            <a:off x="208347" y="-47587"/>
            <a:ext cx="25452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ncdot.gov</a:t>
            </a:r>
          </a:p>
        </p:txBody>
      </p:sp>
    </p:spTree>
    <p:extLst>
      <p:ext uri="{BB962C8B-B14F-4D97-AF65-F5344CB8AC3E}">
        <p14:creationId xmlns:p14="http://schemas.microsoft.com/office/powerpoint/2010/main" val="2497478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020C4-EAD8-603A-5E97-2F29802C2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9DA5CAD-5F24-5813-8E1F-5A106B62CB60}"/>
              </a:ext>
            </a:extLst>
          </p:cNvPr>
          <p:cNvSpPr/>
          <p:nvPr/>
        </p:nvSpPr>
        <p:spPr>
          <a:xfrm rot="5400000">
            <a:off x="5910806" y="-5910805"/>
            <a:ext cx="370390" cy="12192001"/>
          </a:xfrm>
          <a:prstGeom prst="rect">
            <a:avLst/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0197FC-7A84-6EF4-8297-54D835E462EB}"/>
              </a:ext>
            </a:extLst>
          </p:cNvPr>
          <p:cNvSpPr txBox="1"/>
          <p:nvPr/>
        </p:nvSpPr>
        <p:spPr>
          <a:xfrm>
            <a:off x="525910" y="689847"/>
            <a:ext cx="1157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3	 New to FY28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C60F3B-B115-D655-ED10-A5EDBEE578A4}"/>
              </a:ext>
            </a:extLst>
          </p:cNvPr>
          <p:cNvSpPr/>
          <p:nvPr/>
        </p:nvSpPr>
        <p:spPr>
          <a:xfrm rot="5400000">
            <a:off x="6073142" y="-5707024"/>
            <a:ext cx="45719" cy="12192002"/>
          </a:xfrm>
          <a:prstGeom prst="rect">
            <a:avLst/>
          </a:prstGeom>
          <a:solidFill>
            <a:srgbClr val="29A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0C338EA7-152E-403D-3C80-90A8C594FC53}"/>
              </a:ext>
            </a:extLst>
          </p:cNvPr>
          <p:cNvSpPr/>
          <p:nvPr/>
        </p:nvSpPr>
        <p:spPr>
          <a:xfrm rot="16200000">
            <a:off x="7415094" y="2061335"/>
            <a:ext cx="4967960" cy="3893131"/>
          </a:xfrm>
          <a:prstGeom prst="round2SameRect">
            <a:avLst>
              <a:gd name="adj1" fmla="val 6156"/>
              <a:gd name="adj2" fmla="val 6085"/>
            </a:avLst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52872309-70B2-4188-0280-07963EA5ABFA}"/>
              </a:ext>
            </a:extLst>
          </p:cNvPr>
          <p:cNvSpPr/>
          <p:nvPr/>
        </p:nvSpPr>
        <p:spPr>
          <a:xfrm>
            <a:off x="7952509" y="1523924"/>
            <a:ext cx="3880938" cy="47168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9AAE2"/>
          </a:solidFill>
          <a:ln>
            <a:solidFill>
              <a:srgbClr val="29AA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2950A5-BC4B-D476-F7CD-862F9AD0F69D}"/>
              </a:ext>
            </a:extLst>
          </p:cNvPr>
          <p:cNvSpPr/>
          <p:nvPr/>
        </p:nvSpPr>
        <p:spPr>
          <a:xfrm>
            <a:off x="8070043" y="1572572"/>
            <a:ext cx="40743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Salary &amp; Wage Detail Report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F76F26-4276-35A8-88C8-E1E76518A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872" y="1523920"/>
            <a:ext cx="4296063" cy="33287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4767A1-474B-3BC2-982E-4CE105E10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4953" y="3163144"/>
            <a:ext cx="4318795" cy="33287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299C148-31FB-4096-43EA-91559B7D3200}"/>
              </a:ext>
            </a:extLst>
          </p:cNvPr>
          <p:cNvSpPr/>
          <p:nvPr/>
        </p:nvSpPr>
        <p:spPr>
          <a:xfrm>
            <a:off x="7952507" y="2153959"/>
            <a:ext cx="37253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Instructions on how to update the Salary &amp; Wage Detail Report in the EBS portal have been added to the appendix.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44C79E-3AA2-1436-ED09-49668D3F0240}"/>
              </a:ext>
            </a:extLst>
          </p:cNvPr>
          <p:cNvSpPr txBox="1"/>
          <p:nvPr/>
        </p:nvSpPr>
        <p:spPr>
          <a:xfrm>
            <a:off x="208347" y="-47587"/>
            <a:ext cx="25452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ncdot.gov</a:t>
            </a:r>
          </a:p>
        </p:txBody>
      </p:sp>
    </p:spTree>
    <p:extLst>
      <p:ext uri="{BB962C8B-B14F-4D97-AF65-F5344CB8AC3E}">
        <p14:creationId xmlns:p14="http://schemas.microsoft.com/office/powerpoint/2010/main" val="22399211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7B4C2-9F0B-2FC0-2151-144A022B7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711D9C-FAAD-C4B1-0B8B-C238664F51FC}"/>
              </a:ext>
            </a:extLst>
          </p:cNvPr>
          <p:cNvSpPr/>
          <p:nvPr/>
        </p:nvSpPr>
        <p:spPr>
          <a:xfrm rot="5400000">
            <a:off x="5910806" y="-5910805"/>
            <a:ext cx="370390" cy="12192001"/>
          </a:xfrm>
          <a:prstGeom prst="rect">
            <a:avLst/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27323A-672F-E3F2-E22C-F8EAC0CE966D}"/>
              </a:ext>
            </a:extLst>
          </p:cNvPr>
          <p:cNvSpPr txBox="1"/>
          <p:nvPr/>
        </p:nvSpPr>
        <p:spPr>
          <a:xfrm>
            <a:off x="525910" y="689847"/>
            <a:ext cx="1157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3	 New to FY28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401292-A711-761F-40C9-4EF65CCF5B42}"/>
              </a:ext>
            </a:extLst>
          </p:cNvPr>
          <p:cNvSpPr/>
          <p:nvPr/>
        </p:nvSpPr>
        <p:spPr>
          <a:xfrm rot="5400000">
            <a:off x="6073142" y="-5707024"/>
            <a:ext cx="45719" cy="12192002"/>
          </a:xfrm>
          <a:prstGeom prst="rect">
            <a:avLst/>
          </a:prstGeom>
          <a:solidFill>
            <a:srgbClr val="29A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186CA74C-1C69-521A-4993-5ABAE4E9A11F}"/>
              </a:ext>
            </a:extLst>
          </p:cNvPr>
          <p:cNvSpPr/>
          <p:nvPr/>
        </p:nvSpPr>
        <p:spPr>
          <a:xfrm rot="16200000">
            <a:off x="7415094" y="2061335"/>
            <a:ext cx="4967960" cy="3893131"/>
          </a:xfrm>
          <a:prstGeom prst="round2SameRect">
            <a:avLst>
              <a:gd name="adj1" fmla="val 6156"/>
              <a:gd name="adj2" fmla="val 6085"/>
            </a:avLst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CA1D88ED-EA60-280A-3634-C3D21B1CADE5}"/>
              </a:ext>
            </a:extLst>
          </p:cNvPr>
          <p:cNvSpPr/>
          <p:nvPr/>
        </p:nvSpPr>
        <p:spPr>
          <a:xfrm>
            <a:off x="7952509" y="1523924"/>
            <a:ext cx="3880938" cy="756534"/>
          </a:xfrm>
          <a:prstGeom prst="round2SameRect">
            <a:avLst>
              <a:gd name="adj1" fmla="val 29453"/>
              <a:gd name="adj2" fmla="val 0"/>
            </a:avLst>
          </a:prstGeom>
          <a:solidFill>
            <a:srgbClr val="29AAE2"/>
          </a:solidFill>
          <a:ln>
            <a:solidFill>
              <a:srgbClr val="29AA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CA1A67-E27F-67BB-2841-DE556FFDA1EF}"/>
              </a:ext>
            </a:extLst>
          </p:cNvPr>
          <p:cNvSpPr/>
          <p:nvPr/>
        </p:nvSpPr>
        <p:spPr>
          <a:xfrm>
            <a:off x="8070043" y="1572572"/>
            <a:ext cx="40743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Links to Application Submission Workspaces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5DEC6D-E32B-5119-F3EF-47C3224D02E4}"/>
              </a:ext>
            </a:extLst>
          </p:cNvPr>
          <p:cNvSpPr/>
          <p:nvPr/>
        </p:nvSpPr>
        <p:spPr>
          <a:xfrm>
            <a:off x="8050126" y="2449234"/>
            <a:ext cx="37253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to the FY28 application submission workspaces for each transit system will now be available in one Smartsheet table.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C66B72-8119-A5B8-E1CD-216D896FA6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0975"/>
          <a:stretch>
            <a:fillRect/>
          </a:stretch>
        </p:blipFill>
        <p:spPr>
          <a:xfrm>
            <a:off x="685627" y="2779413"/>
            <a:ext cx="6968146" cy="17205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960921-90E9-8992-5CBB-D5670F39C545}"/>
              </a:ext>
            </a:extLst>
          </p:cNvPr>
          <p:cNvSpPr txBox="1"/>
          <p:nvPr/>
        </p:nvSpPr>
        <p:spPr>
          <a:xfrm>
            <a:off x="208347" y="-47587"/>
            <a:ext cx="25452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ncdot.gov</a:t>
            </a:r>
          </a:p>
        </p:txBody>
      </p:sp>
    </p:spTree>
    <p:extLst>
      <p:ext uri="{BB962C8B-B14F-4D97-AF65-F5344CB8AC3E}">
        <p14:creationId xmlns:p14="http://schemas.microsoft.com/office/powerpoint/2010/main" val="9492348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E4436-A510-11BF-F646-90FDA00CC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8D2141-72DF-5C41-A8D8-35AE33786126}"/>
              </a:ext>
            </a:extLst>
          </p:cNvPr>
          <p:cNvSpPr/>
          <p:nvPr/>
        </p:nvSpPr>
        <p:spPr>
          <a:xfrm rot="5400000">
            <a:off x="5910806" y="-5910805"/>
            <a:ext cx="370390" cy="12192001"/>
          </a:xfrm>
          <a:prstGeom prst="rect">
            <a:avLst/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62CAB1-49D4-EB98-8C86-5563512895D6}"/>
              </a:ext>
            </a:extLst>
          </p:cNvPr>
          <p:cNvSpPr txBox="1"/>
          <p:nvPr/>
        </p:nvSpPr>
        <p:spPr>
          <a:xfrm>
            <a:off x="525910" y="689847"/>
            <a:ext cx="1157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3	 New to FY28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57F4B1-9F60-A2F1-2B0A-0C6F2952AADB}"/>
              </a:ext>
            </a:extLst>
          </p:cNvPr>
          <p:cNvSpPr/>
          <p:nvPr/>
        </p:nvSpPr>
        <p:spPr>
          <a:xfrm rot="5400000">
            <a:off x="6073142" y="-5707024"/>
            <a:ext cx="45719" cy="12192002"/>
          </a:xfrm>
          <a:prstGeom prst="rect">
            <a:avLst/>
          </a:prstGeom>
          <a:solidFill>
            <a:srgbClr val="29A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5DE90AA4-15B0-CD97-C166-DD2AFA062634}"/>
              </a:ext>
            </a:extLst>
          </p:cNvPr>
          <p:cNvSpPr/>
          <p:nvPr/>
        </p:nvSpPr>
        <p:spPr>
          <a:xfrm rot="16200000">
            <a:off x="7415094" y="2061335"/>
            <a:ext cx="4967960" cy="3893131"/>
          </a:xfrm>
          <a:prstGeom prst="round2SameRect">
            <a:avLst>
              <a:gd name="adj1" fmla="val 6156"/>
              <a:gd name="adj2" fmla="val 6085"/>
            </a:avLst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5396D46B-AD56-97FE-DE0D-90AAA5D2B926}"/>
              </a:ext>
            </a:extLst>
          </p:cNvPr>
          <p:cNvSpPr/>
          <p:nvPr/>
        </p:nvSpPr>
        <p:spPr>
          <a:xfrm>
            <a:off x="7952509" y="1523924"/>
            <a:ext cx="3880938" cy="756534"/>
          </a:xfrm>
          <a:prstGeom prst="round2SameRect">
            <a:avLst>
              <a:gd name="adj1" fmla="val 29453"/>
              <a:gd name="adj2" fmla="val 0"/>
            </a:avLst>
          </a:prstGeom>
          <a:solidFill>
            <a:srgbClr val="29AAE2"/>
          </a:solidFill>
          <a:ln>
            <a:solidFill>
              <a:srgbClr val="29AA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FD4E08-575F-AA4B-8594-F97C7C43047F}"/>
              </a:ext>
            </a:extLst>
          </p:cNvPr>
          <p:cNvSpPr/>
          <p:nvPr/>
        </p:nvSpPr>
        <p:spPr>
          <a:xfrm>
            <a:off x="8070043" y="1572572"/>
            <a:ext cx="40743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Future Capital Needs Request Form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4F9A4B-C6C5-F1F3-7C66-BD123EB0E0B2}"/>
              </a:ext>
            </a:extLst>
          </p:cNvPr>
          <p:cNvSpPr txBox="1"/>
          <p:nvPr/>
        </p:nvSpPr>
        <p:spPr>
          <a:xfrm>
            <a:off x="8070043" y="2476500"/>
            <a:ext cx="333375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FY29 Future Capital Needs Request Form is no longer a part of the UGA process. IMD will send out a separate request email with instructions.</a:t>
            </a:r>
          </a:p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D8983E-7FB2-F8C9-EA9E-F4232970824E}"/>
              </a:ext>
            </a:extLst>
          </p:cNvPr>
          <p:cNvSpPr txBox="1"/>
          <p:nvPr/>
        </p:nvSpPr>
        <p:spPr>
          <a:xfrm>
            <a:off x="208347" y="-47587"/>
            <a:ext cx="25452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ncdot.gov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925C17-0F0F-A38D-83E9-0872324D8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10" y="1972235"/>
            <a:ext cx="7058623" cy="356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80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2E01E-9DD8-01B5-EEF4-49B9C751F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5FB1010C-1273-5F69-E8FA-A88CEFBDC0AE}"/>
              </a:ext>
            </a:extLst>
          </p:cNvPr>
          <p:cNvSpPr/>
          <p:nvPr/>
        </p:nvSpPr>
        <p:spPr>
          <a:xfrm rot="16200000">
            <a:off x="7415094" y="2061335"/>
            <a:ext cx="4967960" cy="3893131"/>
          </a:xfrm>
          <a:prstGeom prst="round2SameRect">
            <a:avLst>
              <a:gd name="adj1" fmla="val 6156"/>
              <a:gd name="adj2" fmla="val 6085"/>
            </a:avLst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8C719A2D-CD18-C1F4-B709-78D8C7E2870F}"/>
              </a:ext>
            </a:extLst>
          </p:cNvPr>
          <p:cNvSpPr/>
          <p:nvPr/>
        </p:nvSpPr>
        <p:spPr>
          <a:xfrm>
            <a:off x="7952509" y="1523924"/>
            <a:ext cx="3880938" cy="47168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9AAE2"/>
          </a:solidFill>
          <a:ln>
            <a:solidFill>
              <a:srgbClr val="29AA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46EFA0-C451-E32D-37F4-F59C14249259}"/>
              </a:ext>
            </a:extLst>
          </p:cNvPr>
          <p:cNvSpPr/>
          <p:nvPr/>
        </p:nvSpPr>
        <p:spPr>
          <a:xfrm rot="5400000">
            <a:off x="5910806" y="-5910805"/>
            <a:ext cx="370390" cy="12192001"/>
          </a:xfrm>
          <a:prstGeom prst="rect">
            <a:avLst/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3C672D-9DB3-D9B9-9CEE-9CD9FCCBBD2B}"/>
              </a:ext>
            </a:extLst>
          </p:cNvPr>
          <p:cNvSpPr txBox="1"/>
          <p:nvPr/>
        </p:nvSpPr>
        <p:spPr>
          <a:xfrm>
            <a:off x="525910" y="689847"/>
            <a:ext cx="1157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3	 New to FY28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E644A9C-0C49-17F2-99E8-FA95A9D37257}"/>
              </a:ext>
            </a:extLst>
          </p:cNvPr>
          <p:cNvSpPr/>
          <p:nvPr/>
        </p:nvSpPr>
        <p:spPr>
          <a:xfrm rot="5400000">
            <a:off x="6073142" y="-5707024"/>
            <a:ext cx="45719" cy="12192002"/>
          </a:xfrm>
          <a:prstGeom prst="rect">
            <a:avLst/>
          </a:prstGeom>
          <a:solidFill>
            <a:srgbClr val="29A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2DCEB7-AA5D-D610-7D59-03F03A692A57}"/>
              </a:ext>
            </a:extLst>
          </p:cNvPr>
          <p:cNvSpPr/>
          <p:nvPr/>
        </p:nvSpPr>
        <p:spPr>
          <a:xfrm>
            <a:off x="8070043" y="1572572"/>
            <a:ext cx="40743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Sample Applications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E9C4E5-550B-6A4A-97EC-DFAA69B3848B}"/>
              </a:ext>
            </a:extLst>
          </p:cNvPr>
          <p:cNvSpPr/>
          <p:nvPr/>
        </p:nvSpPr>
        <p:spPr>
          <a:xfrm>
            <a:off x="8070043" y="2312247"/>
            <a:ext cx="372530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application document sets will be posted on the UGA website for programs applied through the UGA process.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D9BF59A-9EA9-D08B-65C2-BD679FB91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440" y="1429522"/>
            <a:ext cx="3519480" cy="45563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CEC474-151D-4777-FEBC-B14876C74315}"/>
              </a:ext>
            </a:extLst>
          </p:cNvPr>
          <p:cNvSpPr txBox="1"/>
          <p:nvPr/>
        </p:nvSpPr>
        <p:spPr>
          <a:xfrm>
            <a:off x="208347" y="-47587"/>
            <a:ext cx="25452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ncdot.gov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522ED9-75C2-C206-F478-00D4E6B38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7113" y="1946128"/>
            <a:ext cx="3519480" cy="454575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34792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A6E24-BE3E-742D-D9B0-EC33D568C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3AD9E91-F47B-CF8F-5328-9626F38E5FA3}"/>
              </a:ext>
            </a:extLst>
          </p:cNvPr>
          <p:cNvSpPr/>
          <p:nvPr/>
        </p:nvSpPr>
        <p:spPr>
          <a:xfrm rot="5400000">
            <a:off x="5910806" y="-5910805"/>
            <a:ext cx="370390" cy="12192001"/>
          </a:xfrm>
          <a:prstGeom prst="rect">
            <a:avLst/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BBE146-A412-C119-0474-FB564D737F91}"/>
              </a:ext>
            </a:extLst>
          </p:cNvPr>
          <p:cNvSpPr txBox="1"/>
          <p:nvPr/>
        </p:nvSpPr>
        <p:spPr>
          <a:xfrm>
            <a:off x="525910" y="689847"/>
            <a:ext cx="1157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3	 New to FY28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BE86606-8966-B2D5-18D9-7E8046FF5BE4}"/>
              </a:ext>
            </a:extLst>
          </p:cNvPr>
          <p:cNvSpPr/>
          <p:nvPr/>
        </p:nvSpPr>
        <p:spPr>
          <a:xfrm rot="5400000">
            <a:off x="6073142" y="-5707024"/>
            <a:ext cx="45719" cy="12192002"/>
          </a:xfrm>
          <a:prstGeom prst="rect">
            <a:avLst/>
          </a:prstGeom>
          <a:solidFill>
            <a:srgbClr val="29A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E13ECCEA-43EA-FE1B-5F21-EDA377DA0691}"/>
              </a:ext>
            </a:extLst>
          </p:cNvPr>
          <p:cNvSpPr/>
          <p:nvPr/>
        </p:nvSpPr>
        <p:spPr>
          <a:xfrm rot="16200000">
            <a:off x="7415094" y="2061335"/>
            <a:ext cx="4967960" cy="3893131"/>
          </a:xfrm>
          <a:prstGeom prst="round2SameRect">
            <a:avLst>
              <a:gd name="adj1" fmla="val 6156"/>
              <a:gd name="adj2" fmla="val 6085"/>
            </a:avLst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A1DA66AC-D85F-409B-08C1-969F6F8D3A0A}"/>
              </a:ext>
            </a:extLst>
          </p:cNvPr>
          <p:cNvSpPr/>
          <p:nvPr/>
        </p:nvSpPr>
        <p:spPr>
          <a:xfrm>
            <a:off x="7952509" y="1523924"/>
            <a:ext cx="3880938" cy="47168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9AAE2"/>
          </a:solidFill>
          <a:ln>
            <a:solidFill>
              <a:srgbClr val="29AA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3A833D-CF30-4AF7-B602-B396E73CA1FC}"/>
              </a:ext>
            </a:extLst>
          </p:cNvPr>
          <p:cNvSpPr/>
          <p:nvPr/>
        </p:nvSpPr>
        <p:spPr>
          <a:xfrm>
            <a:off x="8070043" y="2104124"/>
            <a:ext cx="3725304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Circular 9050.1A consolidates the information previously contained in Circulars 5339 and 5307.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4220.1G (effective Jan 2025) – replaces 4220.1F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9040.1H (effective Nov 2024) – replaces 9040.1G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14F8E48-6AB5-7479-43B9-C9E5FC3BB187}"/>
              </a:ext>
            </a:extLst>
          </p:cNvPr>
          <p:cNvSpPr/>
          <p:nvPr/>
        </p:nvSpPr>
        <p:spPr>
          <a:xfrm>
            <a:off x="8070043" y="1572572"/>
            <a:ext cx="40743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Circular Updates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0C9E5C-060C-64F4-5DA0-AD2BF40EB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409" y="1527900"/>
            <a:ext cx="6283546" cy="48765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FED54EA-5C57-8457-05EE-60930156679E}"/>
                  </a:ext>
                </a:extLst>
              </p14:cNvPr>
              <p14:cNvContentPartPr/>
              <p14:nvPr/>
            </p14:nvContentPartPr>
            <p14:xfrm>
              <a:off x="1344168" y="3410424"/>
              <a:ext cx="146268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FED54EA-5C57-8457-05EE-60930156679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90168" y="3302424"/>
                <a:ext cx="15703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2AB3735-99FA-E0DA-2A45-FA233393BFDD}"/>
                  </a:ext>
                </a:extLst>
              </p14:cNvPr>
              <p14:cNvContentPartPr/>
              <p14:nvPr/>
            </p14:nvContentPartPr>
            <p14:xfrm>
              <a:off x="1325448" y="3556584"/>
              <a:ext cx="2204280" cy="9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2AB3735-99FA-E0DA-2A45-FA233393BFD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71448" y="3448584"/>
                <a:ext cx="231192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DB7C118-8C80-45F2-FD11-B43579F3A5A5}"/>
                  </a:ext>
                </a:extLst>
              </p14:cNvPr>
              <p14:cNvContentPartPr/>
              <p14:nvPr/>
            </p14:nvContentPartPr>
            <p14:xfrm>
              <a:off x="1325448" y="3401064"/>
              <a:ext cx="46800" cy="6375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DB7C118-8C80-45F2-FD11-B43579F3A5A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71029" y="3293003"/>
                <a:ext cx="155274" cy="8533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2FEB8C2-A9EF-CD4C-2A6F-85AEF7C62F72}"/>
                  </a:ext>
                </a:extLst>
              </p14:cNvPr>
              <p14:cNvContentPartPr/>
              <p14:nvPr/>
            </p14:nvContentPartPr>
            <p14:xfrm>
              <a:off x="1325448" y="3428784"/>
              <a:ext cx="9720" cy="7959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2FEB8C2-A9EF-CD4C-2A6F-85AEF7C62F7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71448" y="3320784"/>
                <a:ext cx="117360" cy="101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DDC8F4E-3A3F-DE80-DA3D-FC0C1DC96980}"/>
                  </a:ext>
                </a:extLst>
              </p14:cNvPr>
              <p14:cNvContentPartPr/>
              <p14:nvPr/>
            </p14:nvContentPartPr>
            <p14:xfrm>
              <a:off x="2715768" y="3227544"/>
              <a:ext cx="768240" cy="190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DDC8F4E-3A3F-DE80-DA3D-FC0C1DC9698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61768" y="3119544"/>
                <a:ext cx="87588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EF06A2D-953A-9EDF-A343-A55E0C623E28}"/>
                  </a:ext>
                </a:extLst>
              </p14:cNvPr>
              <p14:cNvContentPartPr/>
              <p14:nvPr/>
            </p14:nvContentPartPr>
            <p14:xfrm>
              <a:off x="1389888" y="3702744"/>
              <a:ext cx="2395800" cy="828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EF06A2D-953A-9EDF-A343-A55E0C623E2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35888" y="3594744"/>
                <a:ext cx="250344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FC8115C-AF4D-9753-601B-76CA2EBA2951}"/>
                  </a:ext>
                </a:extLst>
              </p14:cNvPr>
              <p14:cNvContentPartPr/>
              <p14:nvPr/>
            </p14:nvContentPartPr>
            <p14:xfrm>
              <a:off x="1526688" y="3648384"/>
              <a:ext cx="2243520" cy="367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FC8115C-AF4D-9753-601B-76CA2EBA295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472688" y="3541433"/>
                <a:ext cx="2351160" cy="2502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9D21D89B-7D33-94D2-A316-91CEB5E218BA}"/>
                  </a:ext>
                </a:extLst>
              </p14:cNvPr>
              <p14:cNvContentPartPr/>
              <p14:nvPr/>
            </p14:nvContentPartPr>
            <p14:xfrm>
              <a:off x="1380528" y="3849624"/>
              <a:ext cx="2505600" cy="367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D21D89B-7D33-94D2-A316-91CEB5E218B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326528" y="3741624"/>
                <a:ext cx="261324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2B4531A8-503C-53D2-24CB-D9B47A5161F1}"/>
                  </a:ext>
                </a:extLst>
              </p14:cNvPr>
              <p14:cNvContentPartPr/>
              <p14:nvPr/>
            </p14:nvContentPartPr>
            <p14:xfrm>
              <a:off x="1435248" y="4041504"/>
              <a:ext cx="2405520" cy="370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2B4531A8-503C-53D2-24CB-D9B47A5161F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381248" y="3933504"/>
                <a:ext cx="251316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53BDE97-D24B-3FB2-73AE-B9F7A282840F}"/>
                  </a:ext>
                </a:extLst>
              </p14:cNvPr>
              <p14:cNvContentPartPr/>
              <p14:nvPr/>
            </p14:nvContentPartPr>
            <p14:xfrm>
              <a:off x="1389888" y="4160304"/>
              <a:ext cx="2414520" cy="644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53BDE97-D24B-3FB2-73AE-B9F7A282840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335888" y="4052304"/>
                <a:ext cx="252216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C8CA785-A5D9-4A41-1C67-971FBF90A479}"/>
                  </a:ext>
                </a:extLst>
              </p14:cNvPr>
              <p14:cNvContentPartPr/>
              <p14:nvPr/>
            </p14:nvContentPartPr>
            <p14:xfrm>
              <a:off x="1352808" y="4233384"/>
              <a:ext cx="2451600" cy="97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C8CA785-A5D9-4A41-1C67-971FBF90A47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298808" y="4125384"/>
                <a:ext cx="2559240" cy="22536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CF77333-71FB-C07F-523B-C10FED1237E5}"/>
              </a:ext>
            </a:extLst>
          </p:cNvPr>
          <p:cNvSpPr txBox="1"/>
          <p:nvPr/>
        </p:nvSpPr>
        <p:spPr>
          <a:xfrm>
            <a:off x="208347" y="-47587"/>
            <a:ext cx="25452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ncdot.gov</a:t>
            </a:r>
          </a:p>
        </p:txBody>
      </p:sp>
    </p:spTree>
    <p:extLst>
      <p:ext uri="{BB962C8B-B14F-4D97-AF65-F5344CB8AC3E}">
        <p14:creationId xmlns:p14="http://schemas.microsoft.com/office/powerpoint/2010/main" val="17753555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10E48-443A-2F04-7767-CA0A522CC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88207E-DCAE-432F-AE42-0CF5950F34BE}"/>
              </a:ext>
            </a:extLst>
          </p:cNvPr>
          <p:cNvSpPr/>
          <p:nvPr/>
        </p:nvSpPr>
        <p:spPr>
          <a:xfrm rot="5400000">
            <a:off x="5910806" y="-5910805"/>
            <a:ext cx="370390" cy="12192001"/>
          </a:xfrm>
          <a:prstGeom prst="rect">
            <a:avLst/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A40C14-5BC9-DF52-FA7C-6736CC2BA900}"/>
              </a:ext>
            </a:extLst>
          </p:cNvPr>
          <p:cNvSpPr txBox="1"/>
          <p:nvPr/>
        </p:nvSpPr>
        <p:spPr>
          <a:xfrm>
            <a:off x="525910" y="689847"/>
            <a:ext cx="1157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3	 New to FY28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D0284-F252-104C-A3FA-5B60C85E4796}"/>
              </a:ext>
            </a:extLst>
          </p:cNvPr>
          <p:cNvSpPr/>
          <p:nvPr/>
        </p:nvSpPr>
        <p:spPr>
          <a:xfrm rot="5400000">
            <a:off x="6073142" y="-5707024"/>
            <a:ext cx="45719" cy="12192002"/>
          </a:xfrm>
          <a:prstGeom prst="rect">
            <a:avLst/>
          </a:prstGeom>
          <a:solidFill>
            <a:srgbClr val="29A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288143EC-F05B-80A7-D82C-2A46AD000DB3}"/>
              </a:ext>
            </a:extLst>
          </p:cNvPr>
          <p:cNvSpPr/>
          <p:nvPr/>
        </p:nvSpPr>
        <p:spPr>
          <a:xfrm rot="16200000">
            <a:off x="7415094" y="2061335"/>
            <a:ext cx="4967960" cy="3893131"/>
          </a:xfrm>
          <a:prstGeom prst="round2SameRect">
            <a:avLst>
              <a:gd name="adj1" fmla="val 6156"/>
              <a:gd name="adj2" fmla="val 6085"/>
            </a:avLst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D1ED23FC-8147-F744-DD0A-F8FD4B4DF944}"/>
              </a:ext>
            </a:extLst>
          </p:cNvPr>
          <p:cNvSpPr/>
          <p:nvPr/>
        </p:nvSpPr>
        <p:spPr>
          <a:xfrm>
            <a:off x="7952509" y="1523924"/>
            <a:ext cx="3880938" cy="47168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9AAE2"/>
          </a:solidFill>
          <a:ln>
            <a:solidFill>
              <a:srgbClr val="29AA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557C0B-D89E-35BE-87E1-8C1333657206}"/>
              </a:ext>
            </a:extLst>
          </p:cNvPr>
          <p:cNvSpPr/>
          <p:nvPr/>
        </p:nvSpPr>
        <p:spPr>
          <a:xfrm>
            <a:off x="8070043" y="2104124"/>
            <a:ext cx="37253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Reinstituted vehicle insurance cap amount to $4,000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9038CD-52E6-6CC4-20AA-4660F208C644}"/>
              </a:ext>
            </a:extLst>
          </p:cNvPr>
          <p:cNvSpPr/>
          <p:nvPr/>
        </p:nvSpPr>
        <p:spPr>
          <a:xfrm>
            <a:off x="8022418" y="1559711"/>
            <a:ext cx="40743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Reinstituted vehicle insurance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581073-6FF7-DD39-3AE4-6A0B85466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045" y="1322715"/>
            <a:ext cx="6686894" cy="51691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CC27782-A296-E526-5E4A-C589BB7BCA53}"/>
                  </a:ext>
                </a:extLst>
              </p14:cNvPr>
              <p14:cNvContentPartPr/>
              <p14:nvPr/>
            </p14:nvContentPartPr>
            <p14:xfrm>
              <a:off x="3045168" y="3044664"/>
              <a:ext cx="932760" cy="97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CC27782-A296-E526-5E4A-C589BB7BCA5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27168" y="3008664"/>
                <a:ext cx="968400" cy="8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B02593F-24E9-4818-52AC-7D3030F4B901}"/>
                  </a:ext>
                </a:extLst>
              </p14:cNvPr>
              <p14:cNvContentPartPr/>
              <p14:nvPr/>
            </p14:nvContentPartPr>
            <p14:xfrm>
              <a:off x="5870448" y="3391704"/>
              <a:ext cx="1288800" cy="20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B02593F-24E9-4818-52AC-7D3030F4B90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52448" y="3356336"/>
                <a:ext cx="1324440" cy="905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41364F4-7E57-90FA-E553-7244EC7FFDA6}"/>
                  </a:ext>
                </a:extLst>
              </p14:cNvPr>
              <p14:cNvContentPartPr/>
              <p14:nvPr/>
            </p14:nvContentPartPr>
            <p14:xfrm>
              <a:off x="5934168" y="3511224"/>
              <a:ext cx="1189080" cy="90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41364F4-7E57-90FA-E553-7244EC7FFDA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16168" y="3475224"/>
                <a:ext cx="1224720" cy="8064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46FD5027-E86D-DA4A-F39C-446471BFA6E1}"/>
              </a:ext>
            </a:extLst>
          </p:cNvPr>
          <p:cNvSpPr txBox="1"/>
          <p:nvPr/>
        </p:nvSpPr>
        <p:spPr>
          <a:xfrm>
            <a:off x="208347" y="-47587"/>
            <a:ext cx="25452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ncdot.gov</a:t>
            </a:r>
          </a:p>
        </p:txBody>
      </p:sp>
    </p:spTree>
    <p:extLst>
      <p:ext uri="{BB962C8B-B14F-4D97-AF65-F5344CB8AC3E}">
        <p14:creationId xmlns:p14="http://schemas.microsoft.com/office/powerpoint/2010/main" val="8585802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447FC-3DE3-08F4-6C08-1607C441E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28ADD340-C23D-C659-C64F-9D50C25F89C3}"/>
              </a:ext>
            </a:extLst>
          </p:cNvPr>
          <p:cNvSpPr/>
          <p:nvPr/>
        </p:nvSpPr>
        <p:spPr>
          <a:xfrm rot="16200000">
            <a:off x="884719" y="1570158"/>
            <a:ext cx="5048857" cy="4794589"/>
          </a:xfrm>
          <a:prstGeom prst="round2SameRect">
            <a:avLst>
              <a:gd name="adj1" fmla="val 8630"/>
              <a:gd name="adj2" fmla="val 10327"/>
            </a:avLst>
          </a:prstGeom>
          <a:solidFill>
            <a:srgbClr val="0F3C6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Top Corners Rounded 16">
            <a:extLst>
              <a:ext uri="{FF2B5EF4-FFF2-40B4-BE49-F238E27FC236}">
                <a16:creationId xmlns:a16="http://schemas.microsoft.com/office/drawing/2014/main" id="{1CA2A3D6-2F86-9BF1-7B8B-271D6E59ECC1}"/>
              </a:ext>
            </a:extLst>
          </p:cNvPr>
          <p:cNvSpPr/>
          <p:nvPr/>
        </p:nvSpPr>
        <p:spPr>
          <a:xfrm>
            <a:off x="1005214" y="1424737"/>
            <a:ext cx="4807868" cy="47168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E964C"/>
          </a:solidFill>
          <a:ln>
            <a:solidFill>
              <a:srgbClr val="29AA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79E7CD-1AB2-041A-8EF2-34DC487B33F0}"/>
              </a:ext>
            </a:extLst>
          </p:cNvPr>
          <p:cNvSpPr/>
          <p:nvPr/>
        </p:nvSpPr>
        <p:spPr>
          <a:xfrm rot="5400000">
            <a:off x="5910806" y="-5910805"/>
            <a:ext cx="370390" cy="12192001"/>
          </a:xfrm>
          <a:prstGeom prst="rect">
            <a:avLst/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AA04B4-A242-5661-EDAF-F72A2F31DA99}"/>
              </a:ext>
            </a:extLst>
          </p:cNvPr>
          <p:cNvSpPr txBox="1"/>
          <p:nvPr/>
        </p:nvSpPr>
        <p:spPr>
          <a:xfrm>
            <a:off x="525910" y="689847"/>
            <a:ext cx="1157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3	 New to FY26 and FY27 Refresher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DDED67-5CB3-13CB-C1FD-DF7C70A5491E}"/>
              </a:ext>
            </a:extLst>
          </p:cNvPr>
          <p:cNvSpPr/>
          <p:nvPr/>
        </p:nvSpPr>
        <p:spPr>
          <a:xfrm rot="5400000">
            <a:off x="6073142" y="-5707024"/>
            <a:ext cx="45719" cy="12192002"/>
          </a:xfrm>
          <a:prstGeom prst="rect">
            <a:avLst/>
          </a:prstGeom>
          <a:solidFill>
            <a:srgbClr val="29A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BAAFD6-B521-1CF8-9F58-791BAFE4586C}"/>
              </a:ext>
            </a:extLst>
          </p:cNvPr>
          <p:cNvSpPr txBox="1"/>
          <p:nvPr/>
        </p:nvSpPr>
        <p:spPr>
          <a:xfrm>
            <a:off x="208347" y="-47587"/>
            <a:ext cx="25452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ncdot.gov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2BB3EED-C12A-989E-778B-669840E1543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841" y="114383"/>
            <a:ext cx="157543" cy="21730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BDE4175-8834-0D42-3413-874AEAC7A0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43500" y="115669"/>
            <a:ext cx="157543" cy="21730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4A7F14F-FA41-9409-B904-B83C1A060B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94820" y="115617"/>
            <a:ext cx="157543" cy="21730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EF4F69A-90A6-078A-3799-F3ED3423C1D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49040" y="116407"/>
            <a:ext cx="157543" cy="21730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19D9E67-300E-5B48-BC79-D1257F1CA32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00360" y="115772"/>
            <a:ext cx="157543" cy="217302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F3D733AD-22AF-2330-11C3-CF766624B78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94339" y="114904"/>
            <a:ext cx="356636" cy="281857"/>
          </a:xfrm>
          <a:prstGeom prst="rect">
            <a:avLst/>
          </a:prstGeom>
        </p:spPr>
      </p:pic>
      <p:grpSp>
        <p:nvGrpSpPr>
          <p:cNvPr id="19" name="Graphic 43">
            <a:extLst>
              <a:ext uri="{FF2B5EF4-FFF2-40B4-BE49-F238E27FC236}">
                <a16:creationId xmlns:a16="http://schemas.microsoft.com/office/drawing/2014/main" id="{8278BEF3-7C47-F9F2-5217-DB0ECF99D6E7}"/>
              </a:ext>
            </a:extLst>
          </p:cNvPr>
          <p:cNvGrpSpPr/>
          <p:nvPr/>
        </p:nvGrpSpPr>
        <p:grpSpPr>
          <a:xfrm>
            <a:off x="11687471" y="71868"/>
            <a:ext cx="279244" cy="237116"/>
            <a:chOff x="11687471" y="75043"/>
            <a:chExt cx="279244" cy="237116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6F69E5D-4A90-6B36-297F-C0E1AA554EBB}"/>
                </a:ext>
              </a:extLst>
            </p:cNvPr>
            <p:cNvSpPr/>
            <p:nvPr/>
          </p:nvSpPr>
          <p:spPr>
            <a:xfrm>
              <a:off x="11748727" y="119250"/>
              <a:ext cx="152653" cy="152654"/>
            </a:xfrm>
            <a:custGeom>
              <a:avLst/>
              <a:gdLst>
                <a:gd name="connsiteX0" fmla="*/ 152654 w 152653"/>
                <a:gd name="connsiteY0" fmla="*/ 76327 h 152654"/>
                <a:gd name="connsiteX1" fmla="*/ 76327 w 152653"/>
                <a:gd name="connsiteY1" fmla="*/ 152655 h 152654"/>
                <a:gd name="connsiteX2" fmla="*/ 0 w 152653"/>
                <a:gd name="connsiteY2" fmla="*/ 76327 h 152654"/>
                <a:gd name="connsiteX3" fmla="*/ 76327 w 152653"/>
                <a:gd name="connsiteY3" fmla="*/ 0 h 152654"/>
                <a:gd name="connsiteX4" fmla="*/ 152654 w 152653"/>
                <a:gd name="connsiteY4" fmla="*/ 76327 h 152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53" h="152654">
                  <a:moveTo>
                    <a:pt x="152654" y="76327"/>
                  </a:moveTo>
                  <a:cubicBezTo>
                    <a:pt x="152654" y="118482"/>
                    <a:pt x="118481" y="152655"/>
                    <a:pt x="76327" y="152655"/>
                  </a:cubicBezTo>
                  <a:cubicBezTo>
                    <a:pt x="34173" y="152655"/>
                    <a:pt x="0" y="118482"/>
                    <a:pt x="0" y="76327"/>
                  </a:cubicBezTo>
                  <a:cubicBezTo>
                    <a:pt x="0" y="34173"/>
                    <a:pt x="34173" y="0"/>
                    <a:pt x="76327" y="0"/>
                  </a:cubicBezTo>
                  <a:cubicBezTo>
                    <a:pt x="118481" y="0"/>
                    <a:pt x="152654" y="34173"/>
                    <a:pt x="152654" y="76327"/>
                  </a:cubicBezTo>
                  <a:close/>
                </a:path>
              </a:pathLst>
            </a:custGeom>
            <a:noFill/>
            <a:ln w="525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E43B13E-A39D-03AD-83F8-2E8CDDC95D64}"/>
                </a:ext>
              </a:extLst>
            </p:cNvPr>
            <p:cNvSpPr txBox="1"/>
            <p:nvPr/>
          </p:nvSpPr>
          <p:spPr>
            <a:xfrm>
              <a:off x="11687471" y="75043"/>
              <a:ext cx="279244" cy="2371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41" spc="0" baseline="0">
                  <a:solidFill>
                    <a:srgbClr val="FFFFFF"/>
                  </a:solidFill>
                  <a:latin typeface="Arial"/>
                  <a:cs typeface="Arial"/>
                  <a:sym typeface="Arial"/>
                  <a:rtl val="0"/>
                </a:rPr>
                <a:t>O</a:t>
              </a:r>
            </a:p>
          </p:txBody>
        </p:sp>
      </p:grpSp>
      <p:sp>
        <p:nvSpPr>
          <p:cNvPr id="25" name="Rectangle: Top Corners Rounded 24">
            <a:extLst>
              <a:ext uri="{FF2B5EF4-FFF2-40B4-BE49-F238E27FC236}">
                <a16:creationId xmlns:a16="http://schemas.microsoft.com/office/drawing/2014/main" id="{EF155A1A-9609-8B20-9B41-FC4571CB4C14}"/>
              </a:ext>
            </a:extLst>
          </p:cNvPr>
          <p:cNvSpPr/>
          <p:nvPr/>
        </p:nvSpPr>
        <p:spPr>
          <a:xfrm rot="16200000">
            <a:off x="6559012" y="1438346"/>
            <a:ext cx="5048857" cy="5031208"/>
          </a:xfrm>
          <a:prstGeom prst="round2SameRect">
            <a:avLst>
              <a:gd name="adj1" fmla="val 8630"/>
              <a:gd name="adj2" fmla="val 10327"/>
            </a:avLst>
          </a:prstGeom>
          <a:solidFill>
            <a:srgbClr val="0F3C6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Top Corners Rounded 25">
            <a:extLst>
              <a:ext uri="{FF2B5EF4-FFF2-40B4-BE49-F238E27FC236}">
                <a16:creationId xmlns:a16="http://schemas.microsoft.com/office/drawing/2014/main" id="{1A27B7A9-E4C1-51E6-F0A0-40A79BD51959}"/>
              </a:ext>
            </a:extLst>
          </p:cNvPr>
          <p:cNvSpPr/>
          <p:nvPr/>
        </p:nvSpPr>
        <p:spPr>
          <a:xfrm>
            <a:off x="6565331" y="1421021"/>
            <a:ext cx="5024569" cy="47168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>
            <a:solidFill>
              <a:srgbClr val="29AA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D19815C-534E-041C-E4DA-026379096563}"/>
              </a:ext>
            </a:extLst>
          </p:cNvPr>
          <p:cNvSpPr/>
          <p:nvPr/>
        </p:nvSpPr>
        <p:spPr>
          <a:xfrm>
            <a:off x="1064792" y="1492595"/>
            <a:ext cx="50312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FY27 UGA Updates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04615B-E057-6949-CB26-E780D3E379F8}"/>
              </a:ext>
            </a:extLst>
          </p:cNvPr>
          <p:cNvSpPr/>
          <p:nvPr/>
        </p:nvSpPr>
        <p:spPr>
          <a:xfrm>
            <a:off x="6617551" y="1492595"/>
            <a:ext cx="50312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FY26 UGA Updates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65D323-6BA1-9F80-A770-2B2E738453E2}"/>
              </a:ext>
            </a:extLst>
          </p:cNvPr>
          <p:cNvSpPr txBox="1"/>
          <p:nvPr/>
        </p:nvSpPr>
        <p:spPr>
          <a:xfrm>
            <a:off x="6749623" y="2053508"/>
            <a:ext cx="46569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Created a UGA Roadmap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strike="sngStrik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cap on vehicle insurance amount (previously $2,500)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Emphasized that sub-recipients can skip the Pre-Application    Phase if they have already applied for another grant during the same fiscal year.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Added new UGA Tools and Resources </a:t>
            </a:r>
          </a:p>
          <a:p>
            <a:pPr lvl="1">
              <a:spcAft>
                <a:spcPts val="600"/>
              </a:spcAft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Smartsheet Quick Reference Guide </a:t>
            </a:r>
          </a:p>
          <a:p>
            <a:pPr lvl="1">
              <a:spcAft>
                <a:spcPts val="600"/>
              </a:spcAft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UGA Video Training Materials </a:t>
            </a:r>
          </a:p>
          <a:p>
            <a:pPr lvl="1">
              <a:spcAft>
                <a:spcPts val="600"/>
              </a:spcAft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UGA Progress Sheet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0DE7B96-B2E4-8715-E973-EEE41DA9FF73}"/>
              </a:ext>
            </a:extLst>
          </p:cNvPr>
          <p:cNvSpPr txBox="1"/>
          <p:nvPr/>
        </p:nvSpPr>
        <p:spPr>
          <a:xfrm>
            <a:off x="1194634" y="2030929"/>
            <a:ext cx="4419781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Added new UGA documents: Capital Needs Request Form, NEPA Information Form, </a:t>
            </a:r>
            <a:r>
              <a:rPr lang="en-US" sz="1200" strike="sngStrik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Independent Cost Estimate (ICE) Form.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Smartsheet Workspaces for previous years are available to view and download for review purposes only.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 State Match applications are now only submitted when vehicle(s) are received.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Removed Volunteer Reimbursement from 5310 Operating Program.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date for requesting vehicle mileage is now May 31st.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Renamed ‘Conflict of Interest Policy’ to ‘Signed Conflict of Interest Statements’.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color scheme for Part 3.3 phases.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Added notes to the Public Hearing Notice and 5310 Capital Purchase of Service.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Consolidated application steps in Part 3.3 programs and grouped into Rural and Urban.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Removed Master Documents required for Urban grants with exception of Travelers’ Aid and </a:t>
            </a:r>
            <a:r>
              <a:rPr lang="en-US" sz="12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ConCPT</a:t>
            </a: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grants.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186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718EFC4-0BE2-0332-098D-3D62B639C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402" y="1730736"/>
            <a:ext cx="5208108" cy="4029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DBA94B-DD0C-AB18-B400-7C59470CC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550" y="1730736"/>
            <a:ext cx="5218743" cy="4029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D462D9-800E-451E-A8E6-5DF1D145BC67}"/>
              </a:ext>
            </a:extLst>
          </p:cNvPr>
          <p:cNvSpPr/>
          <p:nvPr/>
        </p:nvSpPr>
        <p:spPr>
          <a:xfrm rot="5400000">
            <a:off x="5910806" y="-5915079"/>
            <a:ext cx="370390" cy="12192001"/>
          </a:xfrm>
          <a:prstGeom prst="rect">
            <a:avLst/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261EF3-36AA-46BC-9505-57A9573B3DF8}"/>
              </a:ext>
            </a:extLst>
          </p:cNvPr>
          <p:cNvSpPr txBox="1"/>
          <p:nvPr/>
        </p:nvSpPr>
        <p:spPr>
          <a:xfrm>
            <a:off x="525910" y="689847"/>
            <a:ext cx="1157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1	UGA Guidance Overview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2E5BA8-C8D6-4C75-A8A6-81064C1CDDDC}"/>
              </a:ext>
            </a:extLst>
          </p:cNvPr>
          <p:cNvSpPr/>
          <p:nvPr/>
        </p:nvSpPr>
        <p:spPr>
          <a:xfrm rot="5400000">
            <a:off x="6073142" y="-5707024"/>
            <a:ext cx="45719" cy="12192002"/>
          </a:xfrm>
          <a:prstGeom prst="rect">
            <a:avLst/>
          </a:prstGeom>
          <a:solidFill>
            <a:srgbClr val="29A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718DDF-3AEE-4F66-8379-F1A563006FB1}"/>
              </a:ext>
            </a:extLst>
          </p:cNvPr>
          <p:cNvSpPr txBox="1"/>
          <p:nvPr/>
        </p:nvSpPr>
        <p:spPr>
          <a:xfrm>
            <a:off x="208347" y="-47587"/>
            <a:ext cx="25452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ncdot.gov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008E30-D3FC-57CC-0D0C-09080D2D8A57}"/>
              </a:ext>
            </a:extLst>
          </p:cNvPr>
          <p:cNvSpPr/>
          <p:nvPr/>
        </p:nvSpPr>
        <p:spPr>
          <a:xfrm>
            <a:off x="4805916" y="1850064"/>
            <a:ext cx="893135" cy="287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5969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BD8CA2-2022-2AFB-38E0-15E24019F3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2595"/>
          <a:stretch/>
        </p:blipFill>
        <p:spPr>
          <a:xfrm>
            <a:off x="1205341" y="2034466"/>
            <a:ext cx="8123855" cy="44574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D462D9-800E-451E-A8E6-5DF1D145BC67}"/>
              </a:ext>
            </a:extLst>
          </p:cNvPr>
          <p:cNvSpPr/>
          <p:nvPr/>
        </p:nvSpPr>
        <p:spPr>
          <a:xfrm rot="5400000">
            <a:off x="5910806" y="-5910805"/>
            <a:ext cx="370390" cy="12192001"/>
          </a:xfrm>
          <a:prstGeom prst="rect">
            <a:avLst/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33083A6-4D25-40E1-88BB-CB109FB51F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0" y="5578625"/>
            <a:ext cx="2283261" cy="1151995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261EF3-36AA-46BC-9505-57A9573B3DF8}"/>
              </a:ext>
            </a:extLst>
          </p:cNvPr>
          <p:cNvSpPr txBox="1"/>
          <p:nvPr/>
        </p:nvSpPr>
        <p:spPr>
          <a:xfrm>
            <a:off x="525910" y="689847"/>
            <a:ext cx="8872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3.6	Final Notes</a:t>
            </a:r>
            <a:endParaRPr lang="en-US" sz="2400" b="1">
              <a:solidFill>
                <a:srgbClr val="FF0000"/>
              </a:solidFill>
              <a:latin typeface="Arial" panose="020B0604020202020204" pitchFamily="34" charset="0"/>
              <a:ea typeface="AECOM Sans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2E5BA8-C8D6-4C75-A8A6-81064C1CDDDC}"/>
              </a:ext>
            </a:extLst>
          </p:cNvPr>
          <p:cNvSpPr/>
          <p:nvPr/>
        </p:nvSpPr>
        <p:spPr>
          <a:xfrm rot="5400000">
            <a:off x="6073142" y="-5707024"/>
            <a:ext cx="45719" cy="12192002"/>
          </a:xfrm>
          <a:prstGeom prst="rect">
            <a:avLst/>
          </a:prstGeom>
          <a:solidFill>
            <a:srgbClr val="29A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718DDF-3AEE-4F66-8379-F1A563006FB1}"/>
              </a:ext>
            </a:extLst>
          </p:cNvPr>
          <p:cNvSpPr txBox="1"/>
          <p:nvPr/>
        </p:nvSpPr>
        <p:spPr>
          <a:xfrm>
            <a:off x="208347" y="-47587"/>
            <a:ext cx="25452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ncdot.gov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55ACCE-BCFA-47EE-B8AA-39F6CCDC5F95}"/>
              </a:ext>
            </a:extLst>
          </p:cNvPr>
          <p:cNvSpPr/>
          <p:nvPr/>
        </p:nvSpPr>
        <p:spPr>
          <a:xfrm>
            <a:off x="612794" y="1462223"/>
            <a:ext cx="9717791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►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Please provide feedback through the UGA feedback form</a:t>
            </a:r>
          </a:p>
          <a:p>
            <a:pPr>
              <a:lnSpc>
                <a:spcPct val="150000"/>
              </a:lnSpc>
              <a:buClr>
                <a:schemeClr val="tx2"/>
              </a:buClr>
            </a:pPr>
            <a:endParaRPr lang="en-US" sz="2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4760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Top Corners Rounded 17">
            <a:extLst>
              <a:ext uri="{FF2B5EF4-FFF2-40B4-BE49-F238E27FC236}">
                <a16:creationId xmlns:a16="http://schemas.microsoft.com/office/drawing/2014/main" id="{33AB563F-DF27-4F7B-BFF6-CE36579D37A9}"/>
              </a:ext>
            </a:extLst>
          </p:cNvPr>
          <p:cNvSpPr/>
          <p:nvPr/>
        </p:nvSpPr>
        <p:spPr>
          <a:xfrm rot="16200000">
            <a:off x="1142657" y="3918129"/>
            <a:ext cx="1960371" cy="3542851"/>
          </a:xfrm>
          <a:prstGeom prst="round2SameRect">
            <a:avLst>
              <a:gd name="adj1" fmla="val 10033"/>
              <a:gd name="adj2" fmla="val 15622"/>
            </a:avLst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261EF3-36AA-46BC-9505-57A9573B3DF8}"/>
              </a:ext>
            </a:extLst>
          </p:cNvPr>
          <p:cNvSpPr txBox="1"/>
          <p:nvPr/>
        </p:nvSpPr>
        <p:spPr>
          <a:xfrm>
            <a:off x="4761178" y="513644"/>
            <a:ext cx="2669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2E5BA8-C8D6-4C75-A8A6-81064C1CDDDC}"/>
              </a:ext>
            </a:extLst>
          </p:cNvPr>
          <p:cNvSpPr/>
          <p:nvPr/>
        </p:nvSpPr>
        <p:spPr>
          <a:xfrm rot="5400000">
            <a:off x="6073142" y="-5707024"/>
            <a:ext cx="45719" cy="12192002"/>
          </a:xfrm>
          <a:prstGeom prst="rect">
            <a:avLst/>
          </a:prstGeom>
          <a:solidFill>
            <a:srgbClr val="29A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718DDF-3AEE-4F66-8379-F1A563006FB1}"/>
              </a:ext>
            </a:extLst>
          </p:cNvPr>
          <p:cNvSpPr txBox="1"/>
          <p:nvPr/>
        </p:nvSpPr>
        <p:spPr>
          <a:xfrm>
            <a:off x="208347" y="-47587"/>
            <a:ext cx="25452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ncdot.gov</a:t>
            </a:r>
          </a:p>
        </p:txBody>
      </p:sp>
      <p:pic>
        <p:nvPicPr>
          <p:cNvPr id="1026" name="Picture 2" descr="question graphic">
            <a:extLst>
              <a:ext uri="{FF2B5EF4-FFF2-40B4-BE49-F238E27FC236}">
                <a16:creationId xmlns:a16="http://schemas.microsoft.com/office/drawing/2014/main" id="{4D2368D7-80DF-4AEB-88A3-8E5E04603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191" y="1124925"/>
            <a:ext cx="6363618" cy="358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85CE0B45-D770-44FB-8FF3-17CC09002BD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00360" y="115772"/>
            <a:ext cx="157543" cy="217302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AA16DAC-835B-4AA0-A739-CD015C35C280}"/>
              </a:ext>
            </a:extLst>
          </p:cNvPr>
          <p:cNvSpPr/>
          <p:nvPr/>
        </p:nvSpPr>
        <p:spPr>
          <a:xfrm>
            <a:off x="507396" y="4715090"/>
            <a:ext cx="3294475" cy="1633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Carolyn M. Freitag</a:t>
            </a:r>
          </a:p>
          <a:p>
            <a:pPr>
              <a:lnSpc>
                <a:spcPct val="120000"/>
              </a:lnSpc>
            </a:pPr>
            <a:r>
              <a:rPr lang="en-US" sz="1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Grants Administration Manager </a:t>
            </a:r>
          </a:p>
          <a:p>
            <a:pPr>
              <a:lnSpc>
                <a:spcPct val="120000"/>
              </a:lnSpc>
            </a:pPr>
            <a:r>
              <a:rPr lang="en-US" sz="1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Mobility Division</a:t>
            </a:r>
          </a:p>
          <a:p>
            <a:pPr>
              <a:lnSpc>
                <a:spcPct val="120000"/>
              </a:lnSpc>
            </a:pPr>
            <a:r>
              <a:rPr lang="en-US" sz="1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919-707-4676</a:t>
            </a:r>
          </a:p>
          <a:p>
            <a:pPr>
              <a:lnSpc>
                <a:spcPct val="120000"/>
              </a:lnSpc>
            </a:pPr>
            <a:r>
              <a:rPr lang="en-US" sz="17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cmfreitag@ncdot.gov</a:t>
            </a:r>
            <a:endParaRPr lang="en-US" sz="17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aphic 43">
            <a:extLst>
              <a:ext uri="{FF2B5EF4-FFF2-40B4-BE49-F238E27FC236}">
                <a16:creationId xmlns:a16="http://schemas.microsoft.com/office/drawing/2014/main" id="{54DC99EE-2D6D-4F24-8B25-722BDF2AA60A}"/>
              </a:ext>
            </a:extLst>
          </p:cNvPr>
          <p:cNvGrpSpPr/>
          <p:nvPr/>
        </p:nvGrpSpPr>
        <p:grpSpPr>
          <a:xfrm>
            <a:off x="11687471" y="71868"/>
            <a:ext cx="279244" cy="237116"/>
            <a:chOff x="11687471" y="75043"/>
            <a:chExt cx="279244" cy="237116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D9913DF-73ED-4058-B986-F3B1821EF701}"/>
                </a:ext>
              </a:extLst>
            </p:cNvPr>
            <p:cNvSpPr/>
            <p:nvPr/>
          </p:nvSpPr>
          <p:spPr>
            <a:xfrm>
              <a:off x="11748727" y="119250"/>
              <a:ext cx="152653" cy="152654"/>
            </a:xfrm>
            <a:custGeom>
              <a:avLst/>
              <a:gdLst>
                <a:gd name="connsiteX0" fmla="*/ 152654 w 152653"/>
                <a:gd name="connsiteY0" fmla="*/ 76327 h 152654"/>
                <a:gd name="connsiteX1" fmla="*/ 76327 w 152653"/>
                <a:gd name="connsiteY1" fmla="*/ 152655 h 152654"/>
                <a:gd name="connsiteX2" fmla="*/ 0 w 152653"/>
                <a:gd name="connsiteY2" fmla="*/ 76327 h 152654"/>
                <a:gd name="connsiteX3" fmla="*/ 76327 w 152653"/>
                <a:gd name="connsiteY3" fmla="*/ 0 h 152654"/>
                <a:gd name="connsiteX4" fmla="*/ 152654 w 152653"/>
                <a:gd name="connsiteY4" fmla="*/ 76327 h 152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53" h="152654">
                  <a:moveTo>
                    <a:pt x="152654" y="76327"/>
                  </a:moveTo>
                  <a:cubicBezTo>
                    <a:pt x="152654" y="118482"/>
                    <a:pt x="118481" y="152655"/>
                    <a:pt x="76327" y="152655"/>
                  </a:cubicBezTo>
                  <a:cubicBezTo>
                    <a:pt x="34173" y="152655"/>
                    <a:pt x="0" y="118482"/>
                    <a:pt x="0" y="76327"/>
                  </a:cubicBezTo>
                  <a:cubicBezTo>
                    <a:pt x="0" y="34173"/>
                    <a:pt x="34173" y="0"/>
                    <a:pt x="76327" y="0"/>
                  </a:cubicBezTo>
                  <a:cubicBezTo>
                    <a:pt x="118481" y="0"/>
                    <a:pt x="152654" y="34173"/>
                    <a:pt x="152654" y="76327"/>
                  </a:cubicBezTo>
                  <a:close/>
                </a:path>
              </a:pathLst>
            </a:custGeom>
            <a:noFill/>
            <a:ln w="525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9BEBC83-BDC8-4007-82EC-9FDCAFD7F190}"/>
                </a:ext>
              </a:extLst>
            </p:cNvPr>
            <p:cNvSpPr txBox="1"/>
            <p:nvPr/>
          </p:nvSpPr>
          <p:spPr>
            <a:xfrm>
              <a:off x="11687471" y="75043"/>
              <a:ext cx="279244" cy="2371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41" spc="0" baseline="0">
                  <a:solidFill>
                    <a:srgbClr val="FFFFFF"/>
                  </a:solidFill>
                  <a:latin typeface="Arial"/>
                  <a:cs typeface="Arial"/>
                  <a:sym typeface="Arial"/>
                  <a:rtl val="0"/>
                </a:rPr>
                <a:t>O</a:t>
              </a:r>
            </a:p>
          </p:txBody>
        </p:sp>
      </p:grpSp>
      <p:sp>
        <p:nvSpPr>
          <p:cNvPr id="40" name="Rectangle: Top Corners Rounded 39">
            <a:extLst>
              <a:ext uri="{FF2B5EF4-FFF2-40B4-BE49-F238E27FC236}">
                <a16:creationId xmlns:a16="http://schemas.microsoft.com/office/drawing/2014/main" id="{1E0591AB-F2B2-43C9-BE94-B4D3AE28C249}"/>
              </a:ext>
            </a:extLst>
          </p:cNvPr>
          <p:cNvSpPr/>
          <p:nvPr/>
        </p:nvSpPr>
        <p:spPr>
          <a:xfrm rot="16200000">
            <a:off x="5041168" y="3918129"/>
            <a:ext cx="1960371" cy="3542851"/>
          </a:xfrm>
          <a:prstGeom prst="round2SameRect">
            <a:avLst>
              <a:gd name="adj1" fmla="val 10033"/>
              <a:gd name="adj2" fmla="val 15622"/>
            </a:avLst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Top Corners Rounded 40">
            <a:extLst>
              <a:ext uri="{FF2B5EF4-FFF2-40B4-BE49-F238E27FC236}">
                <a16:creationId xmlns:a16="http://schemas.microsoft.com/office/drawing/2014/main" id="{8B96FDF9-260C-4DF9-82FB-2C9ECF9E0192}"/>
              </a:ext>
            </a:extLst>
          </p:cNvPr>
          <p:cNvSpPr/>
          <p:nvPr/>
        </p:nvSpPr>
        <p:spPr>
          <a:xfrm rot="16200000">
            <a:off x="8939679" y="3918129"/>
            <a:ext cx="1960371" cy="3542851"/>
          </a:xfrm>
          <a:prstGeom prst="round2SameRect">
            <a:avLst>
              <a:gd name="adj1" fmla="val 10033"/>
              <a:gd name="adj2" fmla="val 15622"/>
            </a:avLst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168EA0-665E-8ADE-B2A7-97DF72621511}"/>
              </a:ext>
            </a:extLst>
          </p:cNvPr>
          <p:cNvSpPr/>
          <p:nvPr/>
        </p:nvSpPr>
        <p:spPr>
          <a:xfrm>
            <a:off x="4362944" y="4715090"/>
            <a:ext cx="3224423" cy="1947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Kenetta Spence</a:t>
            </a:r>
          </a:p>
          <a:p>
            <a:pPr>
              <a:lnSpc>
                <a:spcPct val="120000"/>
              </a:lnSpc>
            </a:pPr>
            <a:r>
              <a:rPr lang="en-US" sz="1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Deputy Director of Finance and Grant Administration </a:t>
            </a:r>
          </a:p>
          <a:p>
            <a:pPr>
              <a:lnSpc>
                <a:spcPct val="120000"/>
              </a:lnSpc>
            </a:pPr>
            <a:r>
              <a:rPr lang="en-US" sz="1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Mobility Division</a:t>
            </a:r>
          </a:p>
          <a:p>
            <a:pPr>
              <a:lnSpc>
                <a:spcPct val="120000"/>
              </a:lnSpc>
            </a:pPr>
            <a:r>
              <a:rPr lang="en-US" sz="1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(919) 707-4673</a:t>
            </a:r>
          </a:p>
          <a:p>
            <a:pPr>
              <a:lnSpc>
                <a:spcPct val="120000"/>
              </a:lnSpc>
            </a:pPr>
            <a:r>
              <a:rPr lang="en-US" sz="17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kmspence1@ncdot.gov</a:t>
            </a:r>
            <a:endParaRPr lang="en-US" sz="17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2A1896-484A-56A0-270C-06D694A30B5F}"/>
              </a:ext>
            </a:extLst>
          </p:cNvPr>
          <p:cNvSpPr txBox="1"/>
          <p:nvPr/>
        </p:nvSpPr>
        <p:spPr>
          <a:xfrm>
            <a:off x="8315325" y="4667923"/>
            <a:ext cx="3185035" cy="2363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Casondra L. Hamilton</a:t>
            </a:r>
          </a:p>
          <a:p>
            <a:pPr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Officer II</a:t>
            </a:r>
          </a:p>
          <a:p>
            <a:pPr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Transportation Division</a:t>
            </a:r>
          </a:p>
          <a:p>
            <a:pPr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919-707-2600</a:t>
            </a:r>
          </a:p>
          <a:p>
            <a:pPr>
              <a:lnSpc>
                <a:spcPct val="120000"/>
              </a:lnSpc>
            </a:pPr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clhamilton@ncdot.gov</a:t>
            </a:r>
            <a:endParaRPr lang="en-US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194517-E447-EBB1-DBD0-30D3D1524D19}"/>
              </a:ext>
            </a:extLst>
          </p:cNvPr>
          <p:cNvSpPr/>
          <p:nvPr/>
        </p:nvSpPr>
        <p:spPr>
          <a:xfrm rot="5400000">
            <a:off x="5910806" y="-5910805"/>
            <a:ext cx="370390" cy="12192001"/>
          </a:xfrm>
          <a:prstGeom prst="rect">
            <a:avLst/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499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3620F-4BAE-34EC-4FD3-183AB9B14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3E54274-0F29-B9E8-BABA-D4FA20022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0" y="5578625"/>
            <a:ext cx="2283261" cy="1151995"/>
          </a:xfr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99B481C-4E30-78E0-1B04-035788449BFD}"/>
              </a:ext>
            </a:extLst>
          </p:cNvPr>
          <p:cNvSpPr txBox="1"/>
          <p:nvPr/>
        </p:nvSpPr>
        <p:spPr>
          <a:xfrm>
            <a:off x="525910" y="2500915"/>
            <a:ext cx="5215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u="sng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What it Covers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82146A-E3C0-3BB9-9268-75595E4F91C9}"/>
              </a:ext>
            </a:extLst>
          </p:cNvPr>
          <p:cNvSpPr txBox="1"/>
          <p:nvPr/>
        </p:nvSpPr>
        <p:spPr>
          <a:xfrm>
            <a:off x="525909" y="2845296"/>
            <a:ext cx="10835198" cy="1339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sz="1600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The UGA Guidance document is structured into three major parts:</a:t>
            </a:r>
          </a:p>
          <a:p>
            <a:pPr lvl="0">
              <a:lnSpc>
                <a:spcPct val="130000"/>
              </a:lnSpc>
              <a:defRPr/>
            </a:pPr>
            <a:r>
              <a:rPr lang="en-US" sz="1600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Part 1 – Background and Eligibility: Who can apply and what program exist.</a:t>
            </a:r>
          </a:p>
          <a:p>
            <a:pPr lvl="0">
              <a:lnSpc>
                <a:spcPct val="130000"/>
              </a:lnSpc>
              <a:defRPr/>
            </a:pPr>
            <a:r>
              <a:rPr lang="en-US" sz="1600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Part 2 – Eligible Expenditures: What types of costs can be funded</a:t>
            </a:r>
          </a:p>
          <a:p>
            <a:pPr lvl="0">
              <a:lnSpc>
                <a:spcPct val="130000"/>
              </a:lnSpc>
              <a:defRPr/>
            </a:pPr>
            <a:r>
              <a:rPr lang="en-US" sz="1600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Part 3 – Application Process: Step-by-step instructions for completing each program’s application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653D70-8ABC-BC1E-B553-447F785B6289}"/>
              </a:ext>
            </a:extLst>
          </p:cNvPr>
          <p:cNvSpPr txBox="1"/>
          <p:nvPr/>
        </p:nvSpPr>
        <p:spPr>
          <a:xfrm>
            <a:off x="525909" y="4327633"/>
            <a:ext cx="5215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u="sng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UGA Process (3 Phases)</a:t>
            </a: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srgbClr val="093B60"/>
              </a:solidFill>
              <a:effectLst/>
              <a:uLnTx/>
              <a:uFillTx/>
              <a:latin typeface="Arial" panose="020B0604020202020204" pitchFamily="34" charset="0"/>
              <a:ea typeface="AECOM Sans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56C602-D9EA-C932-D0D3-854334DDE77F}"/>
              </a:ext>
            </a:extLst>
          </p:cNvPr>
          <p:cNvSpPr txBox="1"/>
          <p:nvPr/>
        </p:nvSpPr>
        <p:spPr>
          <a:xfrm>
            <a:off x="525909" y="4696965"/>
            <a:ext cx="9107375" cy="1339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3B60"/>
                </a:solidFill>
                <a:effectLst/>
                <a:uLnTx/>
                <a:uFillTx/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Pre-Application: Provide preliminary documentation.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US" sz="1600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Application: Complete detailed program applications in the EBS system.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3B60"/>
                </a:solidFill>
                <a:effectLst/>
                <a:uLnTx/>
                <a:uFillTx/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Contracting and Compliance: Agreements, compliance materials, procurement, and reporting requirements.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2D13C93-366D-5B0C-106D-B9E1AFA12788}"/>
              </a:ext>
            </a:extLst>
          </p:cNvPr>
          <p:cNvSpPr txBox="1"/>
          <p:nvPr/>
        </p:nvSpPr>
        <p:spPr>
          <a:xfrm>
            <a:off x="525909" y="1655356"/>
            <a:ext cx="10670627" cy="699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sz="1600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The UGA is an acronym for Unified Grant Application which is a consolidated application process for nearly all transit-related grants offered through the Integrated Mobility Division (IMD).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C709BFD-5A8B-A5C8-76B9-91F49A9143D4}"/>
              </a:ext>
            </a:extLst>
          </p:cNvPr>
          <p:cNvSpPr txBox="1"/>
          <p:nvPr/>
        </p:nvSpPr>
        <p:spPr>
          <a:xfrm>
            <a:off x="525910" y="1326424"/>
            <a:ext cx="5215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u="sng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What is the UGA?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3C9BE0-207B-F263-1E6E-B6FD192C699B}"/>
              </a:ext>
            </a:extLst>
          </p:cNvPr>
          <p:cNvSpPr txBox="1"/>
          <p:nvPr/>
        </p:nvSpPr>
        <p:spPr>
          <a:xfrm>
            <a:off x="525910" y="689847"/>
            <a:ext cx="1157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1	UGA Guidance Overview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6548E7-E5F3-541F-F1B4-ABA109001B68}"/>
              </a:ext>
            </a:extLst>
          </p:cNvPr>
          <p:cNvSpPr/>
          <p:nvPr/>
        </p:nvSpPr>
        <p:spPr>
          <a:xfrm rot="5400000">
            <a:off x="5910806" y="-5915079"/>
            <a:ext cx="370390" cy="12192001"/>
          </a:xfrm>
          <a:prstGeom prst="rect">
            <a:avLst/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528DCC-191D-88E3-CB5B-B15D0C06DFAB}"/>
              </a:ext>
            </a:extLst>
          </p:cNvPr>
          <p:cNvSpPr/>
          <p:nvPr/>
        </p:nvSpPr>
        <p:spPr>
          <a:xfrm rot="5400000">
            <a:off x="6073142" y="-5707024"/>
            <a:ext cx="45719" cy="12192002"/>
          </a:xfrm>
          <a:prstGeom prst="rect">
            <a:avLst/>
          </a:prstGeom>
          <a:solidFill>
            <a:srgbClr val="29A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A67A0B-A247-CCA1-9AF3-EDB382E2EA89}"/>
              </a:ext>
            </a:extLst>
          </p:cNvPr>
          <p:cNvSpPr txBox="1"/>
          <p:nvPr/>
        </p:nvSpPr>
        <p:spPr>
          <a:xfrm>
            <a:off x="208347" y="-47587"/>
            <a:ext cx="25452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ncdot.gov</a:t>
            </a:r>
          </a:p>
        </p:txBody>
      </p:sp>
    </p:spTree>
    <p:extLst>
      <p:ext uri="{BB962C8B-B14F-4D97-AF65-F5344CB8AC3E}">
        <p14:creationId xmlns:p14="http://schemas.microsoft.com/office/powerpoint/2010/main" val="124095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6B3F29-ED20-8023-81D2-2B9D66D9AB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848" y="1515626"/>
            <a:ext cx="6160923" cy="4784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D462D9-800E-451E-A8E6-5DF1D145BC67}"/>
              </a:ext>
            </a:extLst>
          </p:cNvPr>
          <p:cNvSpPr/>
          <p:nvPr/>
        </p:nvSpPr>
        <p:spPr>
          <a:xfrm rot="5400000">
            <a:off x="5910806" y="-5910805"/>
            <a:ext cx="370390" cy="12192001"/>
          </a:xfrm>
          <a:prstGeom prst="rect">
            <a:avLst/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261EF3-36AA-46BC-9505-57A9573B3DF8}"/>
              </a:ext>
            </a:extLst>
          </p:cNvPr>
          <p:cNvSpPr txBox="1"/>
          <p:nvPr/>
        </p:nvSpPr>
        <p:spPr>
          <a:xfrm>
            <a:off x="525910" y="689847"/>
            <a:ext cx="1157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1	UGA Guidance Overview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2E5BA8-C8D6-4C75-A8A6-81064C1CDDDC}"/>
              </a:ext>
            </a:extLst>
          </p:cNvPr>
          <p:cNvSpPr/>
          <p:nvPr/>
        </p:nvSpPr>
        <p:spPr>
          <a:xfrm rot="5400000">
            <a:off x="6073142" y="-5707024"/>
            <a:ext cx="45719" cy="12192002"/>
          </a:xfrm>
          <a:prstGeom prst="rect">
            <a:avLst/>
          </a:prstGeom>
          <a:solidFill>
            <a:srgbClr val="29A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718DDF-3AEE-4F66-8379-F1A563006FB1}"/>
              </a:ext>
            </a:extLst>
          </p:cNvPr>
          <p:cNvSpPr txBox="1"/>
          <p:nvPr/>
        </p:nvSpPr>
        <p:spPr>
          <a:xfrm>
            <a:off x="208347" y="-47587"/>
            <a:ext cx="25452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ncdot.gov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63777D5-0435-42E0-8E3B-F3F66D18531D}"/>
              </a:ext>
            </a:extLst>
          </p:cNvPr>
          <p:cNvSpPr/>
          <p:nvPr/>
        </p:nvSpPr>
        <p:spPr>
          <a:xfrm>
            <a:off x="7318258" y="2489560"/>
            <a:ext cx="231892" cy="231892"/>
          </a:xfrm>
          <a:prstGeom prst="ellipse">
            <a:avLst/>
          </a:prstGeom>
          <a:solidFill>
            <a:srgbClr val="0F3C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  <a:latin typeface="AECOM Sans" panose="020B0504020202020204" pitchFamily="34" charset="0"/>
              <a:ea typeface="AECOM Sans" panose="020B0504020202020204" pitchFamily="34" charset="0"/>
              <a:cs typeface="AECOM Sans" panose="020B05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A8840CD-E043-45B8-9710-32D9D702B7D0}"/>
              </a:ext>
            </a:extLst>
          </p:cNvPr>
          <p:cNvSpPr txBox="1"/>
          <p:nvPr/>
        </p:nvSpPr>
        <p:spPr>
          <a:xfrm>
            <a:off x="7612121" y="2461412"/>
            <a:ext cx="4354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ea typeface="AECOM Sans Light" panose="020B0404020202020204" pitchFamily="34" charset="0"/>
                <a:cs typeface="Arial" panose="020B0604020202020204" pitchFamily="34" charset="0"/>
              </a:rPr>
              <a:t>Click on icons to navigate to each part of the UGA.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E0EBB8-C184-49F1-8143-8A54D9D3BDE1}"/>
              </a:ext>
            </a:extLst>
          </p:cNvPr>
          <p:cNvSpPr txBox="1"/>
          <p:nvPr/>
        </p:nvSpPr>
        <p:spPr>
          <a:xfrm>
            <a:off x="7300613" y="2476801"/>
            <a:ext cx="263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0CA8A7-70BA-4F59-9542-BE3919BB6C11}"/>
              </a:ext>
            </a:extLst>
          </p:cNvPr>
          <p:cNvSpPr/>
          <p:nvPr/>
        </p:nvSpPr>
        <p:spPr>
          <a:xfrm>
            <a:off x="785779" y="3159862"/>
            <a:ext cx="933506" cy="194770"/>
          </a:xfrm>
          <a:prstGeom prst="rect">
            <a:avLst/>
          </a:prstGeom>
          <a:solidFill>
            <a:schemeClr val="accent4">
              <a:lumMod val="40000"/>
              <a:lumOff val="6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D20D3F1-0E2F-49DF-BDFE-7DA310095A80}"/>
              </a:ext>
            </a:extLst>
          </p:cNvPr>
          <p:cNvSpPr/>
          <p:nvPr/>
        </p:nvSpPr>
        <p:spPr>
          <a:xfrm>
            <a:off x="785779" y="3971846"/>
            <a:ext cx="933506" cy="194770"/>
          </a:xfrm>
          <a:prstGeom prst="rect">
            <a:avLst/>
          </a:prstGeom>
          <a:solidFill>
            <a:schemeClr val="accent4">
              <a:lumMod val="75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BA6180C-5475-4101-81F2-C98B0109882A}"/>
              </a:ext>
            </a:extLst>
          </p:cNvPr>
          <p:cNvSpPr/>
          <p:nvPr/>
        </p:nvSpPr>
        <p:spPr>
          <a:xfrm>
            <a:off x="785779" y="4694842"/>
            <a:ext cx="933506" cy="194770"/>
          </a:xfrm>
          <a:prstGeom prst="rect">
            <a:avLst/>
          </a:prstGeom>
          <a:solidFill>
            <a:srgbClr val="FFC0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C5431B-243B-4FB7-BBA2-83D04756A076}"/>
              </a:ext>
            </a:extLst>
          </p:cNvPr>
          <p:cNvSpPr/>
          <p:nvPr/>
        </p:nvSpPr>
        <p:spPr>
          <a:xfrm>
            <a:off x="786516" y="5999865"/>
            <a:ext cx="933506" cy="261937"/>
          </a:xfrm>
          <a:prstGeom prst="rect">
            <a:avLst/>
          </a:prstGeom>
          <a:solidFill>
            <a:schemeClr val="accent4">
              <a:lumMod val="40000"/>
              <a:lumOff val="6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70A2B26-CD44-43B6-9670-A80DCD61551F}"/>
              </a:ext>
            </a:extLst>
          </p:cNvPr>
          <p:cNvSpPr/>
          <p:nvPr/>
        </p:nvSpPr>
        <p:spPr>
          <a:xfrm>
            <a:off x="2045611" y="5999867"/>
            <a:ext cx="933506" cy="261937"/>
          </a:xfrm>
          <a:prstGeom prst="rect">
            <a:avLst/>
          </a:prstGeom>
          <a:solidFill>
            <a:schemeClr val="accent4">
              <a:lumMod val="75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FEB14BE-29AD-4B57-BA43-DF444B9BA324}"/>
              </a:ext>
            </a:extLst>
          </p:cNvPr>
          <p:cNvSpPr/>
          <p:nvPr/>
        </p:nvSpPr>
        <p:spPr>
          <a:xfrm>
            <a:off x="3293868" y="5999866"/>
            <a:ext cx="933506" cy="261937"/>
          </a:xfrm>
          <a:prstGeom prst="rect">
            <a:avLst/>
          </a:prstGeom>
          <a:solidFill>
            <a:srgbClr val="FFC0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54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E95C9F-D6C5-04BC-88A7-D03867BCF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848" y="1515626"/>
            <a:ext cx="6160923" cy="4784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D462D9-800E-451E-A8E6-5DF1D145BC67}"/>
              </a:ext>
            </a:extLst>
          </p:cNvPr>
          <p:cNvSpPr/>
          <p:nvPr/>
        </p:nvSpPr>
        <p:spPr>
          <a:xfrm rot="5400000">
            <a:off x="5910806" y="-5910805"/>
            <a:ext cx="370390" cy="12192001"/>
          </a:xfrm>
          <a:prstGeom prst="rect">
            <a:avLst/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261EF3-36AA-46BC-9505-57A9573B3DF8}"/>
              </a:ext>
            </a:extLst>
          </p:cNvPr>
          <p:cNvSpPr txBox="1"/>
          <p:nvPr/>
        </p:nvSpPr>
        <p:spPr>
          <a:xfrm>
            <a:off x="525910" y="689847"/>
            <a:ext cx="1157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1	UGA Guidance Overview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2E5BA8-C8D6-4C75-A8A6-81064C1CDDDC}"/>
              </a:ext>
            </a:extLst>
          </p:cNvPr>
          <p:cNvSpPr/>
          <p:nvPr/>
        </p:nvSpPr>
        <p:spPr>
          <a:xfrm rot="5400000">
            <a:off x="6073142" y="-5707024"/>
            <a:ext cx="45719" cy="12192002"/>
          </a:xfrm>
          <a:prstGeom prst="rect">
            <a:avLst/>
          </a:prstGeom>
          <a:solidFill>
            <a:srgbClr val="29A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718DDF-3AEE-4F66-8379-F1A563006FB1}"/>
              </a:ext>
            </a:extLst>
          </p:cNvPr>
          <p:cNvSpPr txBox="1"/>
          <p:nvPr/>
        </p:nvSpPr>
        <p:spPr>
          <a:xfrm>
            <a:off x="208347" y="-47587"/>
            <a:ext cx="25452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ncdot.gov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F0DBF5A-AF42-4332-87FD-E272DEDB5378}"/>
              </a:ext>
            </a:extLst>
          </p:cNvPr>
          <p:cNvSpPr/>
          <p:nvPr/>
        </p:nvSpPr>
        <p:spPr>
          <a:xfrm>
            <a:off x="7318258" y="2962105"/>
            <a:ext cx="231892" cy="231892"/>
          </a:xfrm>
          <a:prstGeom prst="ellipse">
            <a:avLst/>
          </a:prstGeom>
          <a:solidFill>
            <a:srgbClr val="0F3C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  <a:latin typeface="AECOM Sans" panose="020B0504020202020204" pitchFamily="34" charset="0"/>
              <a:ea typeface="AECOM Sans" panose="020B0504020202020204" pitchFamily="34" charset="0"/>
              <a:cs typeface="AECOM Sans" panose="020B05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818B838-C1D6-4373-B57A-E43356D63258}"/>
              </a:ext>
            </a:extLst>
          </p:cNvPr>
          <p:cNvSpPr txBox="1"/>
          <p:nvPr/>
        </p:nvSpPr>
        <p:spPr>
          <a:xfrm>
            <a:off x="7612121" y="2933957"/>
            <a:ext cx="4378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latin typeface="Arial" panose="020B0604020202020204" pitchFamily="34" charset="0"/>
                <a:ea typeface="AECOM Sans Light" panose="020B04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Use navigation buttons to view previous/next pages.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6282EA3-8B21-421E-8189-8F9A03B019E8}"/>
              </a:ext>
            </a:extLst>
          </p:cNvPr>
          <p:cNvSpPr txBox="1"/>
          <p:nvPr/>
        </p:nvSpPr>
        <p:spPr>
          <a:xfrm>
            <a:off x="7300613" y="2949346"/>
            <a:ext cx="263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1415DB3-68C2-4DFC-A7B8-65CB14186995}"/>
              </a:ext>
            </a:extLst>
          </p:cNvPr>
          <p:cNvSpPr/>
          <p:nvPr/>
        </p:nvSpPr>
        <p:spPr>
          <a:xfrm>
            <a:off x="7318258" y="2489560"/>
            <a:ext cx="231892" cy="231892"/>
          </a:xfrm>
          <a:prstGeom prst="ellipse">
            <a:avLst/>
          </a:prstGeom>
          <a:solidFill>
            <a:srgbClr val="0F3C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  <a:latin typeface="AECOM Sans" panose="020B0504020202020204" pitchFamily="34" charset="0"/>
              <a:ea typeface="AECOM Sans" panose="020B0504020202020204" pitchFamily="34" charset="0"/>
              <a:cs typeface="AECOM Sans" panose="020B05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528A54C-7475-48B1-A731-E2D6DE4134D0}"/>
              </a:ext>
            </a:extLst>
          </p:cNvPr>
          <p:cNvSpPr txBox="1"/>
          <p:nvPr/>
        </p:nvSpPr>
        <p:spPr>
          <a:xfrm>
            <a:off x="7612121" y="2461412"/>
            <a:ext cx="4354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ea typeface="AECOM Sans Light" panose="020B0404020202020204" pitchFamily="34" charset="0"/>
                <a:cs typeface="Arial" panose="020B0604020202020204" pitchFamily="34" charset="0"/>
              </a:rPr>
              <a:t>Click on icons to navigate to each part of the UGA.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433E73-8C04-4436-AF67-164F311E4C65}"/>
              </a:ext>
            </a:extLst>
          </p:cNvPr>
          <p:cNvSpPr txBox="1"/>
          <p:nvPr/>
        </p:nvSpPr>
        <p:spPr>
          <a:xfrm>
            <a:off x="7300613" y="2476801"/>
            <a:ext cx="263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FEB14BE-29AD-4B57-BA43-DF444B9BA324}"/>
              </a:ext>
            </a:extLst>
          </p:cNvPr>
          <p:cNvSpPr/>
          <p:nvPr/>
        </p:nvSpPr>
        <p:spPr>
          <a:xfrm>
            <a:off x="5676900" y="6015038"/>
            <a:ext cx="616896" cy="230981"/>
          </a:xfrm>
          <a:prstGeom prst="rect">
            <a:avLst/>
          </a:prstGeom>
          <a:solidFill>
            <a:srgbClr val="FFC0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83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17BFC8-BE30-2B66-0E09-A77426D26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848" y="1515626"/>
            <a:ext cx="6160923" cy="4784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D462D9-800E-451E-A8E6-5DF1D145BC67}"/>
              </a:ext>
            </a:extLst>
          </p:cNvPr>
          <p:cNvSpPr/>
          <p:nvPr/>
        </p:nvSpPr>
        <p:spPr>
          <a:xfrm rot="5400000">
            <a:off x="5910806" y="-5910805"/>
            <a:ext cx="370390" cy="12192001"/>
          </a:xfrm>
          <a:prstGeom prst="rect">
            <a:avLst/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261EF3-36AA-46BC-9505-57A9573B3DF8}"/>
              </a:ext>
            </a:extLst>
          </p:cNvPr>
          <p:cNvSpPr txBox="1"/>
          <p:nvPr/>
        </p:nvSpPr>
        <p:spPr>
          <a:xfrm>
            <a:off x="525910" y="689847"/>
            <a:ext cx="1157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1	UGA Guidance Overview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2E5BA8-C8D6-4C75-A8A6-81064C1CDDDC}"/>
              </a:ext>
            </a:extLst>
          </p:cNvPr>
          <p:cNvSpPr/>
          <p:nvPr/>
        </p:nvSpPr>
        <p:spPr>
          <a:xfrm rot="5400000">
            <a:off x="6073142" y="-5707024"/>
            <a:ext cx="45719" cy="12192002"/>
          </a:xfrm>
          <a:prstGeom prst="rect">
            <a:avLst/>
          </a:prstGeom>
          <a:solidFill>
            <a:srgbClr val="29A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718DDF-3AEE-4F66-8379-F1A563006FB1}"/>
              </a:ext>
            </a:extLst>
          </p:cNvPr>
          <p:cNvSpPr txBox="1"/>
          <p:nvPr/>
        </p:nvSpPr>
        <p:spPr>
          <a:xfrm>
            <a:off x="208347" y="-47587"/>
            <a:ext cx="25452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ncdot.gov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43223A4-FB20-4DDC-BF71-68EB5B3E832A}"/>
              </a:ext>
            </a:extLst>
          </p:cNvPr>
          <p:cNvSpPr/>
          <p:nvPr/>
        </p:nvSpPr>
        <p:spPr>
          <a:xfrm>
            <a:off x="7318258" y="3434650"/>
            <a:ext cx="231892" cy="231892"/>
          </a:xfrm>
          <a:prstGeom prst="ellipse">
            <a:avLst/>
          </a:prstGeom>
          <a:solidFill>
            <a:srgbClr val="0F3C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  <a:latin typeface="AECOM Sans" panose="020B0504020202020204" pitchFamily="34" charset="0"/>
              <a:ea typeface="AECOM Sans" panose="020B0504020202020204" pitchFamily="34" charset="0"/>
              <a:cs typeface="AECOM Sans" panose="020B05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F016982-60B7-455D-8F45-A79DD55CBEF9}"/>
              </a:ext>
            </a:extLst>
          </p:cNvPr>
          <p:cNvSpPr txBox="1"/>
          <p:nvPr/>
        </p:nvSpPr>
        <p:spPr>
          <a:xfrm>
            <a:off x="7612121" y="3406502"/>
            <a:ext cx="3427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ea typeface="AECOM Sans Light" panose="020B0404020202020204" pitchFamily="34" charset="0"/>
                <a:cs typeface="Arial" panose="020B0604020202020204" pitchFamily="34" charset="0"/>
              </a:rPr>
              <a:t>Use the survey button to leave feedback.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95F43EE-19E8-42EE-938F-F3A5FFD8AF2D}"/>
              </a:ext>
            </a:extLst>
          </p:cNvPr>
          <p:cNvSpPr txBox="1"/>
          <p:nvPr/>
        </p:nvSpPr>
        <p:spPr>
          <a:xfrm>
            <a:off x="7300613" y="3421891"/>
            <a:ext cx="263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13EC3B-9493-45EE-94EE-0801053F6E7C}"/>
              </a:ext>
            </a:extLst>
          </p:cNvPr>
          <p:cNvSpPr/>
          <p:nvPr/>
        </p:nvSpPr>
        <p:spPr>
          <a:xfrm>
            <a:off x="7318258" y="2962105"/>
            <a:ext cx="231892" cy="231892"/>
          </a:xfrm>
          <a:prstGeom prst="ellipse">
            <a:avLst/>
          </a:prstGeom>
          <a:solidFill>
            <a:srgbClr val="0F3C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  <a:latin typeface="AECOM Sans" panose="020B0504020202020204" pitchFamily="34" charset="0"/>
              <a:ea typeface="AECOM Sans" panose="020B0504020202020204" pitchFamily="34" charset="0"/>
              <a:cs typeface="AECOM Sans" panose="020B05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CC2D76-FBBC-496C-942A-B9E9FAEB4ADD}"/>
              </a:ext>
            </a:extLst>
          </p:cNvPr>
          <p:cNvSpPr txBox="1"/>
          <p:nvPr/>
        </p:nvSpPr>
        <p:spPr>
          <a:xfrm>
            <a:off x="7612121" y="2933957"/>
            <a:ext cx="4378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latin typeface="Arial" panose="020B0604020202020204" pitchFamily="34" charset="0"/>
                <a:ea typeface="AECOM Sans Light" panose="020B04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Use navigation buttons to view previous/next pages.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1DB1DDD-E6A7-46F9-806A-D93EDD8CAEEA}"/>
              </a:ext>
            </a:extLst>
          </p:cNvPr>
          <p:cNvSpPr txBox="1"/>
          <p:nvPr/>
        </p:nvSpPr>
        <p:spPr>
          <a:xfrm>
            <a:off x="7300613" y="2949346"/>
            <a:ext cx="263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0544DD2-A9CF-459B-BFDC-B6D4C4DFADA2}"/>
              </a:ext>
            </a:extLst>
          </p:cNvPr>
          <p:cNvSpPr/>
          <p:nvPr/>
        </p:nvSpPr>
        <p:spPr>
          <a:xfrm>
            <a:off x="7318258" y="2489560"/>
            <a:ext cx="231892" cy="231892"/>
          </a:xfrm>
          <a:prstGeom prst="ellipse">
            <a:avLst/>
          </a:prstGeom>
          <a:solidFill>
            <a:srgbClr val="0F3C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  <a:latin typeface="AECOM Sans" panose="020B0504020202020204" pitchFamily="34" charset="0"/>
              <a:ea typeface="AECOM Sans" panose="020B0504020202020204" pitchFamily="34" charset="0"/>
              <a:cs typeface="AECOM Sans" panose="020B05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B0F6827-C916-4DA6-AEF1-288BD9784467}"/>
              </a:ext>
            </a:extLst>
          </p:cNvPr>
          <p:cNvSpPr txBox="1"/>
          <p:nvPr/>
        </p:nvSpPr>
        <p:spPr>
          <a:xfrm>
            <a:off x="7612121" y="2461412"/>
            <a:ext cx="4354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ea typeface="AECOM Sans Light" panose="020B0404020202020204" pitchFamily="34" charset="0"/>
                <a:cs typeface="Arial" panose="020B0604020202020204" pitchFamily="34" charset="0"/>
              </a:rPr>
              <a:t>Click on icons to navigate to each part of the UGA.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2699628-00BA-412C-A07C-8A9112AB5872}"/>
              </a:ext>
            </a:extLst>
          </p:cNvPr>
          <p:cNvSpPr txBox="1"/>
          <p:nvPr/>
        </p:nvSpPr>
        <p:spPr>
          <a:xfrm>
            <a:off x="7300613" y="2476801"/>
            <a:ext cx="263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FEB14BE-29AD-4B57-BA43-DF444B9BA324}"/>
              </a:ext>
            </a:extLst>
          </p:cNvPr>
          <p:cNvSpPr/>
          <p:nvPr/>
        </p:nvSpPr>
        <p:spPr>
          <a:xfrm>
            <a:off x="6278500" y="5955957"/>
            <a:ext cx="329513" cy="329185"/>
          </a:xfrm>
          <a:prstGeom prst="rect">
            <a:avLst/>
          </a:prstGeom>
          <a:solidFill>
            <a:srgbClr val="FFC0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3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CAFDB-054C-6226-220B-2D796AA70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DCFCC4-8DBA-0D26-7911-9EF01B64B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848" y="1515626"/>
            <a:ext cx="6160923" cy="4784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0F94925-6C33-2650-9390-0857C945CF39}"/>
              </a:ext>
            </a:extLst>
          </p:cNvPr>
          <p:cNvSpPr/>
          <p:nvPr/>
        </p:nvSpPr>
        <p:spPr>
          <a:xfrm rot="5400000">
            <a:off x="5910806" y="-5910805"/>
            <a:ext cx="370390" cy="12192001"/>
          </a:xfrm>
          <a:prstGeom prst="rect">
            <a:avLst/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4A269B-2A1C-5ECA-FD00-5AA2AEF9222D}"/>
              </a:ext>
            </a:extLst>
          </p:cNvPr>
          <p:cNvSpPr txBox="1"/>
          <p:nvPr/>
        </p:nvSpPr>
        <p:spPr>
          <a:xfrm>
            <a:off x="525910" y="689847"/>
            <a:ext cx="1157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1	UGA Guidance Overview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EC89CB-3C6D-A494-4972-C9F64F85108F}"/>
              </a:ext>
            </a:extLst>
          </p:cNvPr>
          <p:cNvSpPr/>
          <p:nvPr/>
        </p:nvSpPr>
        <p:spPr>
          <a:xfrm rot="5400000">
            <a:off x="6073142" y="-5707024"/>
            <a:ext cx="45719" cy="12192002"/>
          </a:xfrm>
          <a:prstGeom prst="rect">
            <a:avLst/>
          </a:prstGeom>
          <a:solidFill>
            <a:srgbClr val="29A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90986A-ACE5-C64C-3C11-4F72933BC138}"/>
              </a:ext>
            </a:extLst>
          </p:cNvPr>
          <p:cNvSpPr txBox="1"/>
          <p:nvPr/>
        </p:nvSpPr>
        <p:spPr>
          <a:xfrm>
            <a:off x="208347" y="-47587"/>
            <a:ext cx="25452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ncdot.gov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BC7EC2E-71B7-0F39-D352-F1E884AB7FCA}"/>
              </a:ext>
            </a:extLst>
          </p:cNvPr>
          <p:cNvSpPr/>
          <p:nvPr/>
        </p:nvSpPr>
        <p:spPr>
          <a:xfrm>
            <a:off x="7318258" y="3434650"/>
            <a:ext cx="231892" cy="231892"/>
          </a:xfrm>
          <a:prstGeom prst="ellipse">
            <a:avLst/>
          </a:prstGeom>
          <a:solidFill>
            <a:srgbClr val="0F3C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  <a:latin typeface="AECOM Sans" panose="020B0504020202020204" pitchFamily="34" charset="0"/>
              <a:ea typeface="AECOM Sans" panose="020B0504020202020204" pitchFamily="34" charset="0"/>
              <a:cs typeface="AECOM Sans" panose="020B05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9199C18-59DD-4F06-4823-F418686EEC6E}"/>
              </a:ext>
            </a:extLst>
          </p:cNvPr>
          <p:cNvSpPr txBox="1"/>
          <p:nvPr/>
        </p:nvSpPr>
        <p:spPr>
          <a:xfrm>
            <a:off x="7612121" y="3406502"/>
            <a:ext cx="3427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ea typeface="AECOM Sans Light" panose="020B0404020202020204" pitchFamily="34" charset="0"/>
                <a:cs typeface="Arial" panose="020B0604020202020204" pitchFamily="34" charset="0"/>
              </a:rPr>
              <a:t>Use the survey button to leave feedback.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11548D0-EBE8-8F2A-48F4-385C1E2EB3EF}"/>
              </a:ext>
            </a:extLst>
          </p:cNvPr>
          <p:cNvSpPr txBox="1"/>
          <p:nvPr/>
        </p:nvSpPr>
        <p:spPr>
          <a:xfrm>
            <a:off x="7300613" y="3421891"/>
            <a:ext cx="263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95C894E-C284-ED0A-26BA-1D5FB87B11A9}"/>
              </a:ext>
            </a:extLst>
          </p:cNvPr>
          <p:cNvSpPr/>
          <p:nvPr/>
        </p:nvSpPr>
        <p:spPr>
          <a:xfrm>
            <a:off x="7318258" y="2962105"/>
            <a:ext cx="231892" cy="231892"/>
          </a:xfrm>
          <a:prstGeom prst="ellipse">
            <a:avLst/>
          </a:prstGeom>
          <a:solidFill>
            <a:srgbClr val="0F3C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  <a:latin typeface="AECOM Sans" panose="020B0504020202020204" pitchFamily="34" charset="0"/>
              <a:ea typeface="AECOM Sans" panose="020B0504020202020204" pitchFamily="34" charset="0"/>
              <a:cs typeface="AECOM Sans" panose="020B05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864F6A2-8610-3307-F002-5677A3128FA2}"/>
              </a:ext>
            </a:extLst>
          </p:cNvPr>
          <p:cNvSpPr txBox="1"/>
          <p:nvPr/>
        </p:nvSpPr>
        <p:spPr>
          <a:xfrm>
            <a:off x="7612121" y="2933957"/>
            <a:ext cx="4378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latin typeface="Arial" panose="020B0604020202020204" pitchFamily="34" charset="0"/>
                <a:ea typeface="AECOM Sans Light" panose="020B04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Use navigation buttons to view previous/next pages.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296CAC0-6E82-7F15-11A4-83270537C94A}"/>
              </a:ext>
            </a:extLst>
          </p:cNvPr>
          <p:cNvSpPr txBox="1"/>
          <p:nvPr/>
        </p:nvSpPr>
        <p:spPr>
          <a:xfrm>
            <a:off x="7300613" y="2949346"/>
            <a:ext cx="263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56C9CBA-EB36-CCF0-21E4-A44BCE352B3F}"/>
              </a:ext>
            </a:extLst>
          </p:cNvPr>
          <p:cNvSpPr/>
          <p:nvPr/>
        </p:nvSpPr>
        <p:spPr>
          <a:xfrm>
            <a:off x="7318258" y="2489560"/>
            <a:ext cx="231892" cy="231892"/>
          </a:xfrm>
          <a:prstGeom prst="ellipse">
            <a:avLst/>
          </a:prstGeom>
          <a:solidFill>
            <a:srgbClr val="0F3C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  <a:latin typeface="AECOM Sans" panose="020B0504020202020204" pitchFamily="34" charset="0"/>
              <a:ea typeface="AECOM Sans" panose="020B0504020202020204" pitchFamily="34" charset="0"/>
              <a:cs typeface="AECOM Sans" panose="020B05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7F6921C-FAD4-6C3F-1DE9-117F1D836E33}"/>
              </a:ext>
            </a:extLst>
          </p:cNvPr>
          <p:cNvSpPr txBox="1"/>
          <p:nvPr/>
        </p:nvSpPr>
        <p:spPr>
          <a:xfrm>
            <a:off x="7612121" y="2461412"/>
            <a:ext cx="4354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ea typeface="AECOM Sans Light" panose="020B0404020202020204" pitchFamily="34" charset="0"/>
                <a:cs typeface="Arial" panose="020B0604020202020204" pitchFamily="34" charset="0"/>
              </a:rPr>
              <a:t>Click on icons to navigate to each part of the UGA.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9FB85D0-B02B-0291-8C26-11FE20B99154}"/>
              </a:ext>
            </a:extLst>
          </p:cNvPr>
          <p:cNvSpPr txBox="1"/>
          <p:nvPr/>
        </p:nvSpPr>
        <p:spPr>
          <a:xfrm>
            <a:off x="7300613" y="2476801"/>
            <a:ext cx="263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4904F3D-E976-931A-B573-10678EB1169E}"/>
              </a:ext>
            </a:extLst>
          </p:cNvPr>
          <p:cNvSpPr/>
          <p:nvPr/>
        </p:nvSpPr>
        <p:spPr>
          <a:xfrm>
            <a:off x="5190364" y="5970698"/>
            <a:ext cx="460628" cy="329185"/>
          </a:xfrm>
          <a:prstGeom prst="rect">
            <a:avLst/>
          </a:prstGeom>
          <a:solidFill>
            <a:srgbClr val="FFC0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EBF6E80-69FB-9903-61DD-DCB2994A60C9}"/>
              </a:ext>
            </a:extLst>
          </p:cNvPr>
          <p:cNvSpPr/>
          <p:nvPr/>
        </p:nvSpPr>
        <p:spPr>
          <a:xfrm>
            <a:off x="7318258" y="3896608"/>
            <a:ext cx="231892" cy="231892"/>
          </a:xfrm>
          <a:prstGeom prst="ellipse">
            <a:avLst/>
          </a:prstGeom>
          <a:solidFill>
            <a:srgbClr val="0F3C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  <a:latin typeface="AECOM Sans" panose="020B0504020202020204" pitchFamily="34" charset="0"/>
              <a:ea typeface="AECOM Sans" panose="020B0504020202020204" pitchFamily="34" charset="0"/>
              <a:cs typeface="AECOM Sans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AFAB4C-7759-1543-AFEB-0A5DF57B93A3}"/>
              </a:ext>
            </a:extLst>
          </p:cNvPr>
          <p:cNvSpPr txBox="1"/>
          <p:nvPr/>
        </p:nvSpPr>
        <p:spPr>
          <a:xfrm>
            <a:off x="7300613" y="3883849"/>
            <a:ext cx="263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E01D4F-879C-3C9A-8918-B6B95D9B5ADC}"/>
              </a:ext>
            </a:extLst>
          </p:cNvPr>
          <p:cNvSpPr txBox="1"/>
          <p:nvPr/>
        </p:nvSpPr>
        <p:spPr>
          <a:xfrm>
            <a:off x="7612121" y="3868459"/>
            <a:ext cx="3937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ea typeface="AECOM Sans Light" panose="020B0404020202020204" pitchFamily="34" charset="0"/>
                <a:cs typeface="Arial" panose="020B0604020202020204" pitchFamily="34" charset="0"/>
              </a:rPr>
              <a:t>New terminology button linking to all UGA term </a:t>
            </a:r>
          </a:p>
          <a:p>
            <a:r>
              <a:rPr lang="en-US" sz="1400">
                <a:latin typeface="Arial" panose="020B0604020202020204" pitchFamily="34" charset="0"/>
                <a:ea typeface="AECOM Sans Light" panose="020B0404020202020204" pitchFamily="34" charset="0"/>
                <a:cs typeface="Arial" panose="020B0604020202020204" pitchFamily="34" charset="0"/>
              </a:rPr>
              <a:t>definitions.</a:t>
            </a:r>
          </a:p>
        </p:txBody>
      </p:sp>
    </p:spTree>
    <p:extLst>
      <p:ext uri="{BB962C8B-B14F-4D97-AF65-F5344CB8AC3E}">
        <p14:creationId xmlns:p14="http://schemas.microsoft.com/office/powerpoint/2010/main" val="410667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3" grpId="0"/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5D462D9-800E-451E-A8E6-5DF1D145BC67}"/>
              </a:ext>
            </a:extLst>
          </p:cNvPr>
          <p:cNvSpPr/>
          <p:nvPr/>
        </p:nvSpPr>
        <p:spPr>
          <a:xfrm rot="5400000">
            <a:off x="5910806" y="-5910805"/>
            <a:ext cx="370390" cy="12192001"/>
          </a:xfrm>
          <a:prstGeom prst="rect">
            <a:avLst/>
          </a:prstGeom>
          <a:solidFill>
            <a:srgbClr val="093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261EF3-36AA-46BC-9505-57A9573B3DF8}"/>
              </a:ext>
            </a:extLst>
          </p:cNvPr>
          <p:cNvSpPr txBox="1"/>
          <p:nvPr/>
        </p:nvSpPr>
        <p:spPr>
          <a:xfrm>
            <a:off x="525910" y="689847"/>
            <a:ext cx="1157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93B6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2	How to Access the UGA Guidance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2E5BA8-C8D6-4C75-A8A6-81064C1CDDDC}"/>
              </a:ext>
            </a:extLst>
          </p:cNvPr>
          <p:cNvSpPr/>
          <p:nvPr/>
        </p:nvSpPr>
        <p:spPr>
          <a:xfrm rot="5400000">
            <a:off x="6073142" y="-5707024"/>
            <a:ext cx="45719" cy="12192002"/>
          </a:xfrm>
          <a:prstGeom prst="rect">
            <a:avLst/>
          </a:prstGeom>
          <a:solidFill>
            <a:srgbClr val="29A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718DDF-3AEE-4F66-8379-F1A563006FB1}"/>
              </a:ext>
            </a:extLst>
          </p:cNvPr>
          <p:cNvSpPr txBox="1"/>
          <p:nvPr/>
        </p:nvSpPr>
        <p:spPr>
          <a:xfrm>
            <a:off x="208347" y="-47587"/>
            <a:ext cx="25452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ncdot.gov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CF68-64AE-4584-8481-FD54C70EC051}"/>
              </a:ext>
            </a:extLst>
          </p:cNvPr>
          <p:cNvSpPr/>
          <p:nvPr/>
        </p:nvSpPr>
        <p:spPr>
          <a:xfrm>
            <a:off x="2020968" y="6075872"/>
            <a:ext cx="10902732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u="sng">
                <a:solidFill>
                  <a:srgbClr val="0070C0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https://connect.ncdot.gov/business/Transit/Pages/Unified-Grant-Application.aspx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34DAA6-DC2E-E3B9-0E76-586F02CAB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" r="3552"/>
          <a:stretch/>
        </p:blipFill>
        <p:spPr>
          <a:xfrm>
            <a:off x="2020968" y="1436919"/>
            <a:ext cx="7434925" cy="449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05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URL xmlns="http://schemas.microsoft.com/sharepoint/v3">
      <Url xsi:nil="true"/>
      <Description xsi:nil="true"/>
    </URL>
    <Location xmlns="22628367-0b69-470b-87b0-d04b2383f76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54796CB0A83E46BD716FC00301F52C" ma:contentTypeVersion="16" ma:contentTypeDescription="Create a new document." ma:contentTypeScope="" ma:versionID="2d422809801fca6ea1f6c70a1e258490">
  <xsd:schema xmlns:xsd="http://www.w3.org/2001/XMLSchema" xmlns:xs="http://www.w3.org/2001/XMLSchema" xmlns:p="http://schemas.microsoft.com/office/2006/metadata/properties" xmlns:ns1="http://schemas.microsoft.com/sharepoint/v3" xmlns:ns2="16f00c2e-ac5c-418b-9f13-a0771dbd417d" xmlns:ns3="22628367-0b69-470b-87b0-d04b2383f766" targetNamespace="http://schemas.microsoft.com/office/2006/metadata/properties" ma:root="true" ma:fieldsID="d9ad08312aa72492a61c57078db52692" ns1:_="" ns2:_="" ns3:_="">
    <xsd:import namespace="http://schemas.microsoft.com/sharepoint/v3"/>
    <xsd:import namespace="16f00c2e-ac5c-418b-9f13-a0771dbd417d"/>
    <xsd:import namespace="22628367-0b69-470b-87b0-d04b2383f76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URL" minOccurs="0"/>
                <xsd:element ref="ns2:SharedWithUsers" minOccurs="0"/>
                <xsd:element ref="ns3: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URL" ma:index="11" nillable="true" ma:displayName="URL" ma:internalName="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f00c2e-ac5c-418b-9f13-a0771dbd417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628367-0b69-470b-87b0-d04b2383f766" elementFormDefault="qualified">
    <xsd:import namespace="http://schemas.microsoft.com/office/2006/documentManagement/types"/>
    <xsd:import namespace="http://schemas.microsoft.com/office/infopath/2007/PartnerControls"/>
    <xsd:element name="Location" ma:index="13" nillable="true" ma:displayName="Location" ma:internalName="Location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8AB398EA-9C38-4EDD-B8FB-D8543CF6579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C0475FC-CAB5-48CE-BADE-3BE8AA2B3CBD}">
  <ds:schemaRefs>
    <ds:schemaRef ds:uri="2f06da06-0b69-4b19-9ef6-c4559fd58ee3"/>
    <ds:schemaRef ds:uri="2f3b5f1f-ae15-4fac-8962-a1761bb5d2d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7BC4AB3-ECBF-49E1-9777-B34A4D36E1CB}"/>
</file>

<file path=customXml/itemProps4.xml><?xml version="1.0" encoding="utf-8"?>
<ds:datastoreItem xmlns:ds="http://schemas.openxmlformats.org/officeDocument/2006/customXml" ds:itemID="{115B7F17-1A77-4865-8994-482B1C62E70B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6125</TotalTime>
  <Words>1658</Words>
  <Application>Microsoft Office PowerPoint</Application>
  <PresentationFormat>Widescreen</PresentationFormat>
  <Paragraphs>239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AECOM Sans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Kim, Daehee</dc:creator>
  <cp:lastModifiedBy>Carolyn M. Freitag</cp:lastModifiedBy>
  <cp:revision>4</cp:revision>
  <dcterms:created xsi:type="dcterms:W3CDTF">2021-03-30T18:47:00Z</dcterms:created>
  <dcterms:modified xsi:type="dcterms:W3CDTF">2026-05-01T19:02:27Z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0x0101004F54796CB0A83E46BD716FC00301F52C</vt:lpwstr>
  </property>
  <property fmtid="{D5CDD505-2E9C-101B-9397-08002B2CF9AE}" pid="3" name="MediaServiceImageTags">
    <vt:lpwstr/>
  </property>
  <property fmtid="{D5CDD505-2E9C-101B-9397-08002B2CF9AE}" pid="4" name="Order">
    <vt:r8>16600</vt:r8>
  </property>
</Properties>
</file>